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850" r:id="rId3"/>
    <p:sldId id="942" r:id="rId4"/>
    <p:sldId id="953" r:id="rId5"/>
    <p:sldId id="947" r:id="rId6"/>
    <p:sldId id="954" r:id="rId7"/>
    <p:sldId id="948" r:id="rId8"/>
    <p:sldId id="955" r:id="rId9"/>
    <p:sldId id="949" r:id="rId10"/>
    <p:sldId id="851" r:id="rId11"/>
    <p:sldId id="952" r:id="rId12"/>
    <p:sldId id="957" r:id="rId13"/>
    <p:sldId id="956" r:id="rId14"/>
    <p:sldId id="959" r:id="rId15"/>
    <p:sldId id="960" r:id="rId16"/>
    <p:sldId id="961" r:id="rId17"/>
    <p:sldId id="962" r:id="rId18"/>
    <p:sldId id="963" r:id="rId19"/>
    <p:sldId id="852" r:id="rId20"/>
    <p:sldId id="964" r:id="rId21"/>
    <p:sldId id="950" r:id="rId22"/>
    <p:sldId id="951" r:id="rId23"/>
    <p:sldId id="965" r:id="rId24"/>
    <p:sldId id="941" r:id="rId25"/>
    <p:sldId id="863" r:id="rId26"/>
    <p:sldId id="875" r:id="rId27"/>
    <p:sldId id="876" r:id="rId28"/>
    <p:sldId id="878" r:id="rId29"/>
    <p:sldId id="886" r:id="rId30"/>
    <p:sldId id="888" r:id="rId31"/>
    <p:sldId id="890" r:id="rId32"/>
    <p:sldId id="879" r:id="rId33"/>
    <p:sldId id="892" r:id="rId34"/>
    <p:sldId id="927" r:id="rId35"/>
    <p:sldId id="928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2"/>
    <p:restoredTop sz="90812"/>
  </p:normalViewPr>
  <p:slideViewPr>
    <p:cSldViewPr snapToGrid="0" showGuides="1">
      <p:cViewPr varScale="1">
        <p:scale>
          <a:sx n="114" d="100"/>
          <a:sy n="114" d="100"/>
        </p:scale>
        <p:origin x="504" y="176"/>
      </p:cViewPr>
      <p:guideLst>
        <p:guide orient="horz" pos="279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12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53.9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 4344 8027,'18'-8'0,"6"-4"0,-10-1 0,3 0 0,-5 5 0,4-3 0,-1 1 0,6-10 0,-8 3 0,3-3 0,-6 3 0,6 1 0,-7-1 0,7-3 0,-2-1 0,3-4 0,-4 4 0,3-2 0,-2 4 0,-1 3 0,3-3 0,-3 5 0,4-6 0,0 3 0,1-3 0,-1-1 0,0-7 0,0 2 0,0-2 0,-4 10 0,3-1 0,-6 6 0,2 0 0,-3-6 0,3-2 0,1-5 0,5-6 0,-1 6 0,-4 1 0,-1 9 0,-3-3 0,-1 5 0,5-6 0,-4-4 0,7 6 0,-2-10 0,-1 11 0,-1 0 0,-3 5 0,3 0 0,1-4 0,5-2 0,-1-9 0,0 8 0,0-4 0,-4 10 0,-4-3 0,2 0 0,-5-6 0,10-6 0,-3-1 0,4-3 0,0 1 0,-3 7 0,-2 0 0,0 6 0,-6-2 0,6 7 0,-11 1 0,6 4 0,-2-8 0,7 3 0,1-11 0,1 2 0,-2 2 0,0-1 0,-2 5 0,2-1 0,-3 1 0,3-8 0,2 2 0,3-6 0,0 3 0,0-2 0,0 2 0,-4 6 0,0 3 0,-5 7 0,4-14 0,-2 5 0,6-14 0,-3 3 0,4-4 0,-3 7 0,-6 6 0,0 8 0,-7 0 0,10-8 0,-5-5 0,5-5 0,-1 5 0,2-3 0,-2 6 0,2-3 0,-3 5 0,-5 7 0,8-9 0,-1 0 0,0-3 0,2-4 0,-5 0 0,5-4 0,0 0 0,0 4 0,0 4 0,-5 5 0,1 3 0,3-3 0,0-7 0,4-3 0,-2 2 0,0 0 0,3 0 0,-2 5 0,-1-1 0,-4 4 0,6 0 0,-6 4 0,2 3 0,-3-6 0,3-2 0,1-11 0,4-1 0,0 5 0,-3 6 0,-2 0 0,2-6 0,1 1 0,3-4 0,-5 2 0,4-1 0,-4 5 0,4-3 0,-3 3 0,-2-4 0,0 7 0,0-1 0,-1-2 0,4 0 0,0 0 0,-2 1 0,1-1 0,1 0 0,2 0 0,-3 1 0,-1 1 0,0 1 0,2 4 0,2-13 0,1 6 0,2-5 0,-5 2 0,-1 9 0,-2 0 0,2 2 0,-4 4 0,6-3 0,-5-1 0,1 4 0,0-4 0,-3 6 0,7-7 0,-2 1 0,0-1 0,0 1 0,0-3 0,3 3 0,0-3 0,1 3 0,-1 0 0,-4 1 0,6-1 0,-2 1 0,-2 3 0,1-3 0,2 4 0,3-5 0,7 1 0,-2-1 0,-5 1 0,-2 3 0,7-6 0,0 3 0,3 1 0,-8 0 0,2 1 0,-2 2 0,3-4 0,7 0 0,5-2 0,-2-1 0,-3 4 0,-11 2 0,0 3 0,4-6 0,2 2 0,-3 2 0,2 0 0,-3 0 0,7 3 0,-2-5 0,2 3 0,-7 0 0,7 2 0,-6 1 0,6 0 0,-3 3 0,3 2 0,2 3 0,-5 0 0,3 0 0,-8-4 0,5 3 0,0-3 0,3 4 0,2 0 0,3 0 0,-4 0 0,2 0 0,-3 0 0,-8 0 0,6 0 0,-8 0 0,11 0 0,-1 0 0,1 0 0,5 0 0,-1 0 0,0 0 0,0 0 0,0 0 0,-3 0 0,2 0 0,-2 0 0,3 0 0,-4 0 0,0 0 0,-9 0 0,0 0 0,-4 0 0,1 4 0,-1-3 0,4 6 0,3-2 0,5 3 0,-5 0 0,5 1 0,-3-1 0,5 0 0,2 0 0,-6-3 0,-2 2 0,-4-2 0,0 4 0,2 2 0,-6-2 0,7 3 0,-6 0 0,11 1 0,-2 3 0,2-3 0,1 3 0,-4-7 0,8 7 0,-8-4 0,5 5 0,-5 0 0,-6-5 0,-6-2 0,1-1 0,-5-3 0,14 10 0,-6-3 0,7 3 0,1 4 0,0 1 0,-4 0 0,-2-1 0,-5-5 0,-1 2 0,0-6 0,3 8 0,0-2 0,-2-3 0,-1 3 0,-4-2 0,6 1 0,-2 4 0,7 1 0,-3 0 0,3 3 0,-4-2 0,0 6 0,-3-9 0,0 0 0,-3 1 0,5 4 0,-3 6 0,4 3 0,0 0 0,0-4 0,-3 0 0,2-1 0,-7 1 0,4 4 0,-5 0 0,1-11 0,-1 9 0,1-13 0,-1 14 0,1-2 0,3 3 0,-2 0 0,2-4 0,-3-1 0,-1 1 0,4-2 0,-1 3 0,0-7 0,-2 8 0,3-5 0,2 7 0,3 0 0,-4 0 0,3 0 0,-6-4 0,2 0 0,-3-5 0,-1 1 0,1-8 0,-1 3 0,1-7 0,3 3 0,-2 1 0,6-1 0,-3 1 0,4-1 0,0 4 0,0-2 0,0 5 0,1-4 0,-5-3 0,3-1 0,-6-2 0,6 4 0,-3-1 0,4 1 0,-4-5 0,3 4 0,-2-3 0,3 3 0,0 1 0,-4-4 0,3 6 0,-6-9 0,3 9 0,-1-5 0,-3-2 0,3 4 0,1-3 0,-4 3 0,7 1 0,-2 3 0,3-2 0,0 4 0,-4-7 0,3 8 0,-2-6 0,3 4 0,4 3 0,0-6 0,1 2 0,3-4 0,1 1 0,-5-4 0,1 1 0,-1-4 0,1 2 0,3-3 0,-3 3 0,3-3 0,-3 3 0,3 0 0,-7-3 0,7 6 0,-4-2 0,6 4 0,1-1 0,-9-3 0,9 6 0,-11-5 0,6 5 0,-6-5 0,-1 2 0,-3-3 0,5 3 0,-5 1 0,-5-5 0,1 4 0,0-2 0,-5 1 0,11 9 0,-5-2 0,7 10 0,0-2 0,-4-1 0,4-4 0,-8-1 0,7-3 0,-6 7 0,6-6 0,-3 7 0,4-5 0,-4-6 0,7 12 0,-2-12 0,4 6 0,-5-2 0,5 0 0,-2 0 0,2-3 0,-5-5 0,-4-1 0,9 7 0,-2-1 0,-1-3 0,-5-2 0,2-1 0,4 6 0,-5-3 0,2 6 0,-5-4 0,2-1 0,-3 0 0,0 2 0,-1-5 0,6 13 0,-2-5 0,7 11 0,-4-1 0,0-2 0,-2-5 0,-1-6 0,-4-1 0,6 4 0,-1 0 0,1 3 0,1-3 0,0-1 0,4-1 0,-3-4 0,3 1 0,-4-1 0,4 1 0,1-1 0,3 1 0,1-1 0,-4-3 0,2 3 0,-2-3 0,4 0 0,0 2 0,-1-2 0,1 7 0,1-2 0,-1 1 0,-2-2 0,-3 0 0,1-1 0,3 1 0,-7-4 0,2 2 0,-7-2 0,-3 0 0,1-5 0,-10 0 0,7-4 0,-3 5 0,7 2 0,1 2 0,4 4 0,1-1 0,-5-3 0,3 3 0,-3-7 0,4 3 0,-3 0 0,-2-3 0,0 3 0,2-4 0,-1 4 0,-1-3 0,1 0 0,-4-2 0,3-6 0,-3 6 0,3-2 0,-2 3 0,6-3 0,-10 2 0,9-6 0,-9 2 0,6 1 0,-4-3 0,1 6 0,3-6 0,-6 7 0,5-7 0,-6 10 0,4-2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18.3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20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35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44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924 0 24575,'0'18'0,"0"-2"0,0-1 0,0-4 0,0 4 0,0-5 0,0 0 0,0-1 0,0 0 0,0 1 0,0-1 0,-12 3 0,9-2 0,-10 2 0,13-2 0,0 8 0,0-6 0,0 6 0,0-7 0,0-1 0,0 0 0,0 0 0,-4 0 0,3 1 0,-4-1 0,5 8 0,0-6 0,0 6 0,0-8 0,0 0 0,0 0 0,-4 0 0,2 1 0,-2-1 0,4-1 0,0 1 0,-5 0 0,4 0 0,-3 0 0,4 0 0,0 0 0,0 0 0,0 1 0,0-1 0,0 0 0,-5 0 0,4 0 0,-4 1 0,5-1 0,0 0 0,0 0 0,0 0 0,0 0 0,0 1 0,0-1 0,0-1 0,0 1 0,0-2 0,-4-2 0,3 1 0,-4-3 0,5 6 0,0-1 0,0 1 0,0 0 0,0 1 0,0 7 0,0-6 0,0 6 0,0-8 0,0 0 0,0 0 0,0 0 0,0 1 0,0-1 0,0 0 0,0 0 0,0 0 0,0 0 0,0 1 0,0-1 0,0 5 0,0-4 0,0 4 0,0-5 0,0 0 0,0 0 0,0 0 0,0 0 0,0 1 0,0-1 0,0 0 0,0 0 0,0-1 0,-3-3 0,-2-3 0,-2-3 0,-2 0 0,-5 0 0,-4 0 0,1 0 0,-1 0 0,0 0 0,5 0 0,-12 0 0,12 0 0,-13 0 0,14 0 0,-6 0 0,8 0 0,-8 0 0,5 0 0,-5 0 0,0 0 0,6 0 0,-6 0 0,8 0 0,0 0 0,0 0 0,1 0 0,0 0 0,1 0 0,-1 0 0,1 0 0,-2 0 0,1 0 0,-1 0 0,0 0 0,0 0 0,0 0 0,-1 0 0,1 0 0,0 0 0,0 0 0,1 0 0,1 0 0,-1 0 0,1 0 0,-1 0 0,-1 0 0,0 0 0,0 0 0,0 0 0,-1 0 0,1 0 0,0 0 0,0 0 0,2 0 0,0 0 0,0 0 0,-8 0 0,4 0 0,-13 0 0,13 0 0,-7 0 0,1 0 0,6 0 0,-6 0 0,8 0 0,0 0 0,2 0 0,0 0 0,0 0 0,0 0 0,0 0 0,0 0 0,14-12 0,-3 5 0,13-10 0,-11 8 0,3 4 0,-7-4 0,4 3 0,-1 0 0,-2-3 0,7 8 0,-8-8 0,8 8 0,-4-8 0,4 5 0,-1-1 0,-3-4 0,3 8 0,-3-3 0,0 0 0,3 3 0,-7-7 0,6 3 0,-3-4 0,4 5 0,-4-3 0,3 6 0,-6-7 0,6 7 0,-6-6 0,7 6 0,-7-7 0,6 7 0,-6-7 0,6 3 0,-3-4 0,0 1 0,3 0 0,-6-1 0,7 0 0,-6 0 0,7-1 0,-4 1 0,0-1 0,3 5 0,-7-4 0,9 3 0,-5-4 0,1 0 0,4-8 0,-3 5 0,4-5 0,0 8 0,-6 0 0,4-1 0,-3 1 0,0 0 0,3 5 0,-8-3 0,7 6 0,-7-7 0,5 5 0,-5-6 0,7 5 0,-2-4 0,0 3 0,3-4 0,-5 0 0,6 1 0,-3 4 0,-2-2 0,2 6 0,-7-7 0,8 3 0,-4-4 0,1 1 0,3 3 0,-4-2 0,6 2 0,-2-4 0,-3 0 0,3 4 0,-2-4 0,4 3 0,-5-4 0,5 4 0,-5-3 0,5 4 0,-2-1 0,-3-2 0,2 7 0,-6-8 0,7 8 0,-7-9 0,8 9 0,-8-7 0,8 7 0,-4-6 0,4 6 0,-5-7 0,3 7 0,-6-8 0,7 7 0,-7-7 0,8 8 0,-3-8 0,0 3 0,3 0 0,-4-3 0,4 5 0,0-2 0,-5-1 0,4 6 0,-3-7 0,5 3 0,-1-5 0,0 5 0,0-2 0,0 2 0,-1 0 0,-3-2 0,-2 3 0,2 0 0,-4-4 0,8 7 0,-8-8 0,7 8 0,-7-8 0,6 8 0,-3-4 0,0 2 0,3 2 0,-6-7 0,6 6 0,-6-7 0,2 5 0,1-2 0,-2-2 0,7 2 0,-4-3 0,4 0 0,-5 0 0,5 5 0,-8-3 0,7 6 0,-7-7 0,-7 26 0,-1-13 0,-10 28 0,11-20 0,-6 12 0,10-13 0,-8 6 0,2 0 0,2-5 0,-5 5 0,10-8 0,-3 0 0,-1 0 0,4 0 0,-4 0 0,1-4 0,3 3 0,-4-3 0,1 3 0,3 1 0,-2-1 0,-2 1 0,4-2 0,-8 1 0,9 0 0,-4-1 0,-1-3 0,4 3 0,-4-3 0,1 5 0,3-2 0,-8 1 0,8 0 0,-6 0 0,6 1 0,-7-1 0,6 1 0,-7 0 0,4-2 0,0 2 0,1 0 0,-1-5 0,4 5 0,-8-5 0,4 5 0,0 0 0,-3-6 0,7 5 0,-7-7 0,6 7 0,-6-4 0,7 4 0,-7-5 0,6 5 0,-6-4 0,7 5 0,-7-1 0,3 0 0,-1 1 0,-2-5 0,7 4 0,-8-8 0,4 8 0,-1-5 0,-2 1 0,7 3 0,-8-7 0,8 9 0,-2-5 0,-2 1 0,4 3 0,-7-5 0,7 5 0,-7-4 0,7 1 0,-7-2 0,7 4 0,-2-1 0,6-2 0,2-2 0,3-3 0,1 0 0,-1 0 0,0 0 0,0 0 0,1 0 0,-1 0 0,0 0 0,0 0 0,0 0 0,1-4 0,-1 4 0,-1-4 0,1 4 0,-1 0 0,1 0 0,0 0 0,0 0 0,0 0 0,0 0 0,-3 3 0,2-2 0,-6 6 0,4-3 0,-1 1 0,-3 2 0,2-2 0,-3 3 0,0 0 0,0 0 0,0 0 0,0 0 0,0 0 0,-4-4 0,4 4 0,-9-7 0,4 4 0,-5-5 0,5 4 0,-4-2 0,3 2 0,-3-4 0,-1 0 0,1 0 0,0 0 0,-1 0 0,2 0 0,-2 0 0,1 0 0,0 0 0,0 0 0,1 0 0,0 0 0,-1 0 0,1 0 0,0 0 0,1 0 0,-1 0 0,4-3 0,1-2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5E4B2-39A0-9C48-AF4C-89A270C1188C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2472E-51A9-B641-86A8-64D58DEF0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B6B6-7A3B-D61D-26BE-463E26A30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616D3-020C-CEDE-807C-AED2C59A6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F9D8D-6B3E-8580-37AB-2BF0FA78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CE47-D091-0AF2-B515-D0D06DD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8B3F-6030-0BF3-600A-B0CF48E8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C0F2-B684-CEB0-1EF4-D6E1F9C7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F791-5151-4259-52C6-D09B81E62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B829-415E-1863-2050-7C8E009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EE1E-38B9-0B1D-5F48-564D9C40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2362-8034-8EE0-2055-085F54B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B0E7A-3266-E2F8-16F8-6406A01CC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AF814-2B21-44DA-D2CD-AE71DCF7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0EEA-B711-5744-7C51-CB5AFDFD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B44F-B169-02DF-DE0D-3DBBAB20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58E6-1AD1-5C35-2EA4-4759F37D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1F58-7425-95C6-5EC7-D95D466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9" y="136525"/>
            <a:ext cx="10515600" cy="1325563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3956-AA9C-AB31-3455-61DCA5AD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10985810" cy="450428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810D-4441-1B87-65C3-E010BFB2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71A-A1D3-A749-8326-5AE2C5AE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BB5B-00D5-D1AB-06E0-3568D279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BB8-D226-284C-C71E-1F1149A9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CECB9-848E-24AC-BEB0-A418C758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D23-CD43-3230-2F33-0560246D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772B-DF65-80B6-61C6-805B744D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7063-07F7-9C41-08B6-54B5D77C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0511-6AF0-B4E5-15E2-3E8EB6FB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141F-1336-B3EE-52F6-BE5880D76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E59E7-55D0-D41E-9559-C53E838F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AC134-CC06-D8E6-0F5E-95C4887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45EE0-566D-75A9-D540-09A3F7BC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3033-8A7B-8C77-B579-CAF0CCA7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DC6-2C0D-85A4-D287-FDF87A97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6048A-3471-EEC8-A291-AD305A21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860A2-BA55-D348-9FF2-BBEED33D5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21358-00BE-E2AA-7AD3-80AA36AFE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29382-C6EA-759B-0E46-CA4DB844C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84823-2DD5-9027-0879-1FCFE14D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3C9C9-C429-AF7E-7483-6877DBE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98B3A-E982-2687-62B6-4E6C3378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831-589B-B5A6-5AD3-7CC1FC0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DB2C3-F0D1-3A03-56B9-EA44861D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4765E-10A6-5234-535C-96F7AFF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8E423-A272-FDBC-83E5-C01CBA80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F0396-8CA9-129B-1246-189C6D63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79494-BC9E-E6D4-2B4F-5B3B895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30F5-3AAA-D64F-F7F6-D2693BA7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1A8-0F86-4766-C26A-0286F49D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D55F-2688-BF43-7407-0653AD84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609B3-7563-2107-7D63-470594D8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CAEDB-CE30-892F-773C-DE51E6C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0F04-E4A2-3C40-EA94-EF7DA985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713C3-9771-F8E2-7B68-7694E242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764C-19E7-F7C6-A076-F326B54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347A7-C20D-767A-05BD-2EAFC91B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4AA6-3D0B-1488-56EE-F7FDD9E0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35960-4F0E-492E-5886-802729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C6208-AC7C-B40E-9436-110DDB49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58C90-D4A5-CD6E-61E4-D92E56E5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BAB0F-A07E-B460-B645-C52C7FAD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39DC-625C-EDC0-64F2-95F421D9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DB24-6EFC-3FE0-CF5E-2DFBDBFC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A40D-64B3-DD44-8728-331DF2D91127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9F57-7F1D-47BC-1978-4B0D59C9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6C53C-7E12-9A09-8F60-AB8DF498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.xml"/><Relationship Id="rId18" Type="http://schemas.openxmlformats.org/officeDocument/2006/relationships/image" Target="NUL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NULL"/><Relationship Id="rId17" Type="http://schemas.openxmlformats.org/officeDocument/2006/relationships/customXml" Target="../ink/ink14.xml"/><Relationship Id="rId2" Type="http://schemas.openxmlformats.org/officeDocument/2006/relationships/image" Target="../media/image30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9.xm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NUL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16.xml"/><Relationship Id="rId10" Type="http://schemas.openxmlformats.org/officeDocument/2006/relationships/customXml" Target="../ink/ink19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Mapping results, PCR duplicates Properly paired</a:t>
            </a:r>
            <a:br>
              <a:rPr lang="en-US" dirty="0"/>
            </a:br>
            <a:r>
              <a:rPr lang="en-US" dirty="0"/>
              <a:t>multi-mapping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418413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7602B-B0EC-071A-B3EE-68726B57D847}"/>
              </a:ext>
            </a:extLst>
          </p:cNvPr>
          <p:cNvSpPr txBox="1"/>
          <p:nvPr/>
        </p:nvSpPr>
        <p:spPr>
          <a:xfrm>
            <a:off x="4114800" y="1672683"/>
            <a:ext cx="755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best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114800" y="2193291"/>
            <a:ext cx="755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alternative,  alignments (bwa mem doesn’t use this flag, gives quality score of 0 instead)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3542EA-E2AE-C3C3-1ED0-EE7E1F32C62B}"/>
              </a:ext>
            </a:extLst>
          </p:cNvPr>
          <p:cNvCxnSpPr/>
          <p:nvPr/>
        </p:nvCxnSpPr>
        <p:spPr>
          <a:xfrm>
            <a:off x="1862667" y="1903515"/>
            <a:ext cx="19642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319867" y="2424123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b="1" u="sng" dirty="0"/>
              <a:t>Properly paired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F5896F-9ECD-25CB-D89D-8EFA9E40AEAE}"/>
              </a:ext>
            </a:extLst>
          </p:cNvPr>
          <p:cNvCxnSpPr>
            <a:cxnSpLocks/>
          </p:cNvCxnSpPr>
          <p:nvPr/>
        </p:nvCxnSpPr>
        <p:spPr>
          <a:xfrm>
            <a:off x="6400800" y="21674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D341F-362E-24DD-088C-7AD4AE129962}"/>
              </a:ext>
            </a:extLst>
          </p:cNvPr>
          <p:cNvCxnSpPr/>
          <p:nvPr/>
        </p:nvCxnSpPr>
        <p:spPr>
          <a:xfrm>
            <a:off x="6400800" y="18626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2EA48-406D-8EC1-3471-FBE6F42EC45E}"/>
              </a:ext>
            </a:extLst>
          </p:cNvPr>
          <p:cNvCxnSpPr>
            <a:cxnSpLocks/>
          </p:cNvCxnSpPr>
          <p:nvPr/>
        </p:nvCxnSpPr>
        <p:spPr>
          <a:xfrm flipH="1">
            <a:off x="9555562" y="23537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272DBF-BA7B-7453-9378-F855F9D67F37}"/>
              </a:ext>
            </a:extLst>
          </p:cNvPr>
          <p:cNvCxnSpPr>
            <a:cxnSpLocks/>
          </p:cNvCxnSpPr>
          <p:nvPr/>
        </p:nvCxnSpPr>
        <p:spPr>
          <a:xfrm>
            <a:off x="6400800" y="3429000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B8368F-3430-8EBD-530C-2CEBD34BA00D}"/>
              </a:ext>
            </a:extLst>
          </p:cNvPr>
          <p:cNvCxnSpPr/>
          <p:nvPr/>
        </p:nvCxnSpPr>
        <p:spPr>
          <a:xfrm>
            <a:off x="6400800" y="3124200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3104FB-21BD-D850-2ABF-DD44BA140750}"/>
              </a:ext>
            </a:extLst>
          </p:cNvPr>
          <p:cNvCxnSpPr>
            <a:cxnSpLocks/>
          </p:cNvCxnSpPr>
          <p:nvPr/>
        </p:nvCxnSpPr>
        <p:spPr>
          <a:xfrm>
            <a:off x="8365067" y="3615266"/>
            <a:ext cx="119049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942A3E-873B-8DDD-7003-9C635B26A70E}"/>
              </a:ext>
            </a:extLst>
          </p:cNvPr>
          <p:cNvCxnSpPr>
            <a:cxnSpLocks/>
          </p:cNvCxnSpPr>
          <p:nvPr/>
        </p:nvCxnSpPr>
        <p:spPr>
          <a:xfrm>
            <a:off x="6400800" y="47836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604A6-E80B-F436-9748-25BE99261453}"/>
              </a:ext>
            </a:extLst>
          </p:cNvPr>
          <p:cNvCxnSpPr/>
          <p:nvPr/>
        </p:nvCxnSpPr>
        <p:spPr>
          <a:xfrm>
            <a:off x="6400800" y="44788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822B9-70B8-5975-C4FA-79AC58DAC138}"/>
              </a:ext>
            </a:extLst>
          </p:cNvPr>
          <p:cNvCxnSpPr>
            <a:cxnSpLocks/>
          </p:cNvCxnSpPr>
          <p:nvPr/>
        </p:nvCxnSpPr>
        <p:spPr>
          <a:xfrm flipH="1">
            <a:off x="9555562" y="55033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8EF821-5F4E-658B-BB36-92CC908EA430}"/>
              </a:ext>
            </a:extLst>
          </p:cNvPr>
          <p:cNvCxnSpPr>
            <a:cxnSpLocks/>
          </p:cNvCxnSpPr>
          <p:nvPr/>
        </p:nvCxnSpPr>
        <p:spPr>
          <a:xfrm>
            <a:off x="7840133" y="5207001"/>
            <a:ext cx="286689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8E0CA1-040C-9EB9-E850-9F47F70E43D7}"/>
              </a:ext>
            </a:extLst>
          </p:cNvPr>
          <p:cNvSpPr txBox="1"/>
          <p:nvPr/>
        </p:nvSpPr>
        <p:spPr>
          <a:xfrm>
            <a:off x="6400800" y="1135103"/>
            <a:ext cx="44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reasonable distance (a few hundred bp)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DD0C0-51E8-056A-7575-4B55041A2FA5}"/>
              </a:ext>
            </a:extLst>
          </p:cNvPr>
          <p:cNvSpPr txBox="1"/>
          <p:nvPr/>
        </p:nvSpPr>
        <p:spPr>
          <a:xfrm>
            <a:off x="5661962" y="302717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ED15E-FE3C-AFA2-732D-F3075493F887}"/>
              </a:ext>
            </a:extLst>
          </p:cNvPr>
          <p:cNvSpPr txBox="1"/>
          <p:nvPr/>
        </p:nvSpPr>
        <p:spPr>
          <a:xfrm>
            <a:off x="5698134" y="447886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24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884247" y="2684357"/>
            <a:ext cx="567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Split reads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963333" y="2915190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A0D077-3AE0-7CD6-7570-7DB7B92575B7}"/>
              </a:ext>
            </a:extLst>
          </p:cNvPr>
          <p:cNvCxnSpPr>
            <a:cxnSpLocks/>
          </p:cNvCxnSpPr>
          <p:nvPr/>
        </p:nvCxnSpPr>
        <p:spPr>
          <a:xfrm>
            <a:off x="5740400" y="4114801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602B6B-677A-207F-68D7-9106D90FC62C}"/>
              </a:ext>
            </a:extLst>
          </p:cNvPr>
          <p:cNvCxnSpPr>
            <a:cxnSpLocks/>
          </p:cNvCxnSpPr>
          <p:nvPr/>
        </p:nvCxnSpPr>
        <p:spPr>
          <a:xfrm>
            <a:off x="5740400" y="3810001"/>
            <a:ext cx="728133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A78FC-0E92-73AD-A362-522A1ED6EFFF}"/>
              </a:ext>
            </a:extLst>
          </p:cNvPr>
          <p:cNvCxnSpPr>
            <a:cxnSpLocks/>
          </p:cNvCxnSpPr>
          <p:nvPr/>
        </p:nvCxnSpPr>
        <p:spPr>
          <a:xfrm>
            <a:off x="5046133" y="5147734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B3583-AC2C-E5E2-189D-C00A73CC70E9}"/>
              </a:ext>
            </a:extLst>
          </p:cNvPr>
          <p:cNvCxnSpPr>
            <a:cxnSpLocks/>
          </p:cNvCxnSpPr>
          <p:nvPr/>
        </p:nvCxnSpPr>
        <p:spPr>
          <a:xfrm>
            <a:off x="7687734" y="4927600"/>
            <a:ext cx="7450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8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b="1" u="sng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349504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A8124-801F-A188-6EE8-038C38CAB89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3710A-D9D1-063F-54C0-205CF36F0F1B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187A58-2751-17D8-D471-835E98CB43F9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AC58E-B44D-5BA8-2D41-D98A0E25FBF7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D5DF-DD92-E29E-55CA-A5A7B57B1D77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F5E800-C3DA-425A-268D-DA111FE4FCC6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C5ED08-E54F-D3B4-B01F-43448E71B94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DFE5C0B-E9D4-9FE1-7807-1FB3AB008599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D26BF8-4DD4-7061-5136-B2271B5A357A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F29708-9D61-B7E9-5B86-7AB2FF4225D8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9452A4-922B-D4C5-83BE-8DECF8388F6C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DE650F-4D46-AB52-53E9-59650B64B2B1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AEFEE-822A-25F1-BFBF-6904AD931BD3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50597A-6594-A591-D594-CA8DE4B13572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EC9B914-8124-A455-31E5-94DF0929A80B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F36EA-F357-866B-E521-CED0044BDFB7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AD5A2-4311-5AE1-209B-3D16382525ED}"/>
              </a:ext>
            </a:extLst>
          </p:cNvPr>
          <p:cNvSpPr txBox="1"/>
          <p:nvPr/>
        </p:nvSpPr>
        <p:spPr>
          <a:xfrm>
            <a:off x="7580244" y="2663766"/>
            <a:ext cx="399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DNA fragment should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position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C4288D-354C-F2A1-2B85-08F74B298AF9}"/>
              </a:ext>
            </a:extLst>
          </p:cNvPr>
          <p:cNvSpPr txBox="1"/>
          <p:nvPr/>
        </p:nvSpPr>
        <p:spPr>
          <a:xfrm>
            <a:off x="5475639" y="1394445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fragment DNA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276948-69C2-538F-B8CA-7DD3640979F0}"/>
              </a:ext>
            </a:extLst>
          </p:cNvPr>
          <p:cNvSpPr txBox="1"/>
          <p:nvPr/>
        </p:nvSpPr>
        <p:spPr>
          <a:xfrm>
            <a:off x="5587950" y="2758338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amplify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292218-3121-0179-5AFA-E02BDC33069B}"/>
              </a:ext>
            </a:extLst>
          </p:cNvPr>
          <p:cNvSpPr txBox="1"/>
          <p:nvPr/>
        </p:nvSpPr>
        <p:spPr>
          <a:xfrm>
            <a:off x="5776842" y="495859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0080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/>
      <p:bldP spid="52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pic>
        <p:nvPicPr>
          <p:cNvPr id="2" name="Picture 6" descr="Stacks: Stacks: Parameter Tutorial">
            <a:extLst>
              <a:ext uri="{FF2B5EF4-FFF2-40B4-BE49-F238E27FC236}">
                <a16:creationId xmlns:a16="http://schemas.microsoft.com/office/drawing/2014/main" id="{AA60C434-1406-602D-EB6B-2A67326F7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096000" y="2620922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2B8B06-8131-951C-BA88-1D29A2057525}"/>
              </a:ext>
            </a:extLst>
          </p:cNvPr>
          <p:cNvCxnSpPr>
            <a:cxnSpLocks/>
          </p:cNvCxnSpPr>
          <p:nvPr/>
        </p:nvCxnSpPr>
        <p:spPr>
          <a:xfrm>
            <a:off x="6604000" y="201506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0103AC-AF34-1B3E-7340-BBD0849F6052}"/>
              </a:ext>
            </a:extLst>
          </p:cNvPr>
          <p:cNvCxnSpPr>
            <a:cxnSpLocks/>
          </p:cNvCxnSpPr>
          <p:nvPr/>
        </p:nvCxnSpPr>
        <p:spPr>
          <a:xfrm>
            <a:off x="7755467" y="207961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87D8A-90B7-894E-49A4-CA142CA7B6AB}"/>
              </a:ext>
            </a:extLst>
          </p:cNvPr>
          <p:cNvCxnSpPr>
            <a:cxnSpLocks/>
          </p:cNvCxnSpPr>
          <p:nvPr/>
        </p:nvCxnSpPr>
        <p:spPr>
          <a:xfrm>
            <a:off x="7636934" y="1672683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181821-1E8E-486D-AFCF-636706AC1EBF}"/>
              </a:ext>
            </a:extLst>
          </p:cNvPr>
          <p:cNvCxnSpPr>
            <a:cxnSpLocks/>
          </p:cNvCxnSpPr>
          <p:nvPr/>
        </p:nvCxnSpPr>
        <p:spPr>
          <a:xfrm>
            <a:off x="9826496" y="2064275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1C69DC-8B29-C503-7395-40517E165BFE}"/>
              </a:ext>
            </a:extLst>
          </p:cNvPr>
          <p:cNvCxnSpPr>
            <a:cxnSpLocks/>
          </p:cNvCxnSpPr>
          <p:nvPr/>
        </p:nvCxnSpPr>
        <p:spPr>
          <a:xfrm>
            <a:off x="8957733" y="2248950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8FFDB-60D2-5DBE-61C1-2EB82C002BB6}"/>
              </a:ext>
            </a:extLst>
          </p:cNvPr>
          <p:cNvCxnSpPr>
            <a:cxnSpLocks/>
          </p:cNvCxnSpPr>
          <p:nvPr/>
        </p:nvCxnSpPr>
        <p:spPr>
          <a:xfrm>
            <a:off x="9262533" y="1864276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8B0FE-7F3F-BFD6-5724-1857A971AC11}"/>
              </a:ext>
            </a:extLst>
          </p:cNvPr>
          <p:cNvCxnSpPr>
            <a:cxnSpLocks/>
          </p:cNvCxnSpPr>
          <p:nvPr/>
        </p:nvCxnSpPr>
        <p:spPr>
          <a:xfrm>
            <a:off x="6400800" y="850107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902C0-2039-8CE4-DB38-1704127CACD8}"/>
              </a:ext>
            </a:extLst>
          </p:cNvPr>
          <p:cNvCxnSpPr>
            <a:cxnSpLocks/>
          </p:cNvCxnSpPr>
          <p:nvPr/>
        </p:nvCxnSpPr>
        <p:spPr>
          <a:xfrm>
            <a:off x="6863882" y="5334000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28817E-7AF9-3F99-7DBC-8CB96E0EB500}"/>
              </a:ext>
            </a:extLst>
          </p:cNvPr>
          <p:cNvCxnSpPr>
            <a:cxnSpLocks/>
          </p:cNvCxnSpPr>
          <p:nvPr/>
        </p:nvCxnSpPr>
        <p:spPr>
          <a:xfrm flipH="1" flipV="1">
            <a:off x="6934197" y="592104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F13D34-8C87-4FEC-0DE0-0531327DDE5A}"/>
              </a:ext>
            </a:extLst>
          </p:cNvPr>
          <p:cNvSpPr txBox="1"/>
          <p:nvPr/>
        </p:nvSpPr>
        <p:spPr>
          <a:xfrm>
            <a:off x="7946560" y="18927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 seq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100718-9237-F42D-C765-84111F3FED6C}"/>
              </a:ext>
            </a:extLst>
          </p:cNvPr>
          <p:cNvCxnSpPr>
            <a:cxnSpLocks/>
          </p:cNvCxnSpPr>
          <p:nvPr/>
        </p:nvCxnSpPr>
        <p:spPr>
          <a:xfrm>
            <a:off x="6330485" y="4878925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CD7934-CD61-9053-3B3A-1393A8025C41}"/>
              </a:ext>
            </a:extLst>
          </p:cNvPr>
          <p:cNvCxnSpPr>
            <a:cxnSpLocks/>
          </p:cNvCxnSpPr>
          <p:nvPr/>
        </p:nvCxnSpPr>
        <p:spPr>
          <a:xfrm flipH="1" flipV="1">
            <a:off x="6863882" y="4620922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6F7420-D0EB-704A-2CFF-CE9B5DCBAF36}"/>
              </a:ext>
            </a:extLst>
          </p:cNvPr>
          <p:cNvCxnSpPr>
            <a:cxnSpLocks/>
          </p:cNvCxnSpPr>
          <p:nvPr/>
        </p:nvCxnSpPr>
        <p:spPr>
          <a:xfrm>
            <a:off x="6863882" y="5503333"/>
            <a:ext cx="19583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807E21-49E1-7878-1127-E7F44BDF7780}"/>
              </a:ext>
            </a:extLst>
          </p:cNvPr>
          <p:cNvCxnSpPr>
            <a:cxnSpLocks/>
          </p:cNvCxnSpPr>
          <p:nvPr/>
        </p:nvCxnSpPr>
        <p:spPr>
          <a:xfrm>
            <a:off x="6863882" y="5706534"/>
            <a:ext cx="309291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AE27C7-DB4F-1ED9-C562-5594A5D06BB8}"/>
              </a:ext>
            </a:extLst>
          </p:cNvPr>
          <p:cNvCxnSpPr>
            <a:cxnSpLocks/>
          </p:cNvCxnSpPr>
          <p:nvPr/>
        </p:nvCxnSpPr>
        <p:spPr>
          <a:xfrm>
            <a:off x="6863882" y="6346297"/>
            <a:ext cx="20938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A46684-E774-11E5-AA3E-0FFF84C8F024}"/>
              </a:ext>
            </a:extLst>
          </p:cNvPr>
          <p:cNvCxnSpPr>
            <a:cxnSpLocks/>
          </p:cNvCxnSpPr>
          <p:nvPr/>
        </p:nvCxnSpPr>
        <p:spPr>
          <a:xfrm>
            <a:off x="6880815" y="5909733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141A8C-8EA2-EBB9-E51A-BE48DE1F9370}"/>
              </a:ext>
            </a:extLst>
          </p:cNvPr>
          <p:cNvCxnSpPr>
            <a:cxnSpLocks/>
          </p:cNvCxnSpPr>
          <p:nvPr/>
        </p:nvCxnSpPr>
        <p:spPr>
          <a:xfrm>
            <a:off x="6880815" y="6092296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BA5BAB-9D81-7B49-52EA-EA8619E5A4F3}"/>
              </a:ext>
            </a:extLst>
          </p:cNvPr>
          <p:cNvCxnSpPr>
            <a:cxnSpLocks/>
          </p:cNvCxnSpPr>
          <p:nvPr/>
        </p:nvCxnSpPr>
        <p:spPr>
          <a:xfrm>
            <a:off x="6863882" y="6549498"/>
            <a:ext cx="23986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99A6A1-B56D-AA29-F0A0-4E99765EBAAC}"/>
              </a:ext>
            </a:extLst>
          </p:cNvPr>
          <p:cNvCxnSpPr>
            <a:cxnSpLocks/>
          </p:cNvCxnSpPr>
          <p:nvPr/>
        </p:nvCxnSpPr>
        <p:spPr>
          <a:xfrm>
            <a:off x="6863882" y="6735761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5FED4C-18D4-1A24-5ED1-47097708B08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793C81-4549-0C5F-7FCF-D98C44AE00D2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44A129-9029-1091-D668-8628F4FB9925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429087-384E-FA5C-794C-F1B94FB42170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68545E-7BE7-89C9-61DB-16CB2F69E53E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BA1376-C2F6-C34E-1440-0CD4FF7FE921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B8CE03-1108-CFD6-424B-16CAC9CB6AA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656DEB4-8B63-99C1-5061-123759ED00C4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7B0D88-9465-E417-88BA-FD5068F67D53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434B1F9-4E96-A793-64EA-2FC332B22F75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95ED9B-43EC-CC2C-0DFE-8E169123DF4F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335E4A-EB83-9B9C-42FA-2EE8C8808403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6C4D7B3-1E7D-EC10-4A06-23CD42DB5689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3C848B-F00F-0270-7B38-44F2EB274ED8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4841D72F-B42F-897D-FB43-71367140FDE0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C151C3-47E3-3EC6-CA15-E2CEB7F9AC2C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</p:spTree>
    <p:extLst>
      <p:ext uri="{BB962C8B-B14F-4D97-AF65-F5344CB8AC3E}">
        <p14:creationId xmlns:p14="http://schemas.microsoft.com/office/powerpoint/2010/main" val="24197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AD7D-B602-17EF-8750-BD68F328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1" y="-11526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Percentage of PCR duplicates for three libraries of 96 individuals with two replicate preps.">
            <a:extLst>
              <a:ext uri="{FF2B5EF4-FFF2-40B4-BE49-F238E27FC236}">
                <a16:creationId xmlns:a16="http://schemas.microsoft.com/office/drawing/2014/main" id="{BCAAABE1-9D23-3474-60DC-02ED99DD4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4"/>
          <a:stretch/>
        </p:blipFill>
        <p:spPr bwMode="auto">
          <a:xfrm>
            <a:off x="622677" y="84327"/>
            <a:ext cx="3419061" cy="60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489323-C41C-6C20-5B83-0B26C518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14" y="945871"/>
            <a:ext cx="7051813" cy="47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2F067-B110-E1E9-FC71-A833679AC0D3}"/>
              </a:ext>
            </a:extLst>
          </p:cNvPr>
          <p:cNvSpPr txBox="1"/>
          <p:nvPr/>
        </p:nvSpPr>
        <p:spPr>
          <a:xfrm>
            <a:off x="1225622" y="178182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depth = more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A893B-140C-EAA3-E015-9A8315F63FB7}"/>
              </a:ext>
            </a:extLst>
          </p:cNvPr>
          <p:cNvSpPr txBox="1"/>
          <p:nvPr/>
        </p:nvSpPr>
        <p:spPr>
          <a:xfrm>
            <a:off x="1225622" y="5711687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reads (millions)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3A761-F163-F154-78CA-315FD309A71A}"/>
              </a:ext>
            </a:extLst>
          </p:cNvPr>
          <p:cNvSpPr txBox="1"/>
          <p:nvPr/>
        </p:nvSpPr>
        <p:spPr>
          <a:xfrm>
            <a:off x="5835293" y="547514"/>
            <a:ext cx="468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duplicates accumulate as you process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C3519-FBBD-F02A-5849-77C2C1690D33}"/>
              </a:ext>
            </a:extLst>
          </p:cNvPr>
          <p:cNvSpPr txBox="1"/>
          <p:nvPr/>
        </p:nvSpPr>
        <p:spPr>
          <a:xfrm>
            <a:off x="2200883" y="6404341"/>
            <a:ext cx="939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info: https://</a:t>
            </a:r>
            <a:r>
              <a:rPr lang="en-US" dirty="0" err="1"/>
              <a:t>www.molecularecologist.com</a:t>
            </a:r>
            <a:r>
              <a:rPr lang="en-US" dirty="0"/>
              <a:t>/2016/08/25/the-trouble-with-</a:t>
            </a:r>
            <a:r>
              <a:rPr lang="en-US" dirty="0" err="1"/>
              <a:t>pcr</a:t>
            </a:r>
            <a:r>
              <a:rPr lang="en-US" dirty="0"/>
              <a:t>-duplicates/</a:t>
            </a:r>
          </a:p>
        </p:txBody>
      </p:sp>
    </p:spTree>
    <p:extLst>
      <p:ext uri="{BB962C8B-B14F-4D97-AF65-F5344CB8AC3E}">
        <p14:creationId xmlns:p14="http://schemas.microsoft.com/office/powerpoint/2010/main" val="34569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Variant calling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Alignment, reference genomes, </a:t>
            </a:r>
            <a:r>
              <a:rPr lang="en-US" dirty="0" err="1"/>
              <a:t>denovo</a:t>
            </a:r>
            <a:r>
              <a:rPr lang="en-US" dirty="0"/>
              <a:t> assemblies, stacks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5E17-A2E8-2816-A7D4-332DCDFF4BDB}"/>
              </a:ext>
            </a:extLst>
          </p:cNvPr>
          <p:cNvSpPr txBox="1"/>
          <p:nvPr/>
        </p:nvSpPr>
        <p:spPr>
          <a:xfrm>
            <a:off x="3755994" y="1000423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9E930-8ABE-E45B-2D6B-09DAA38A72B8}"/>
              </a:ext>
            </a:extLst>
          </p:cNvPr>
          <p:cNvSpPr txBox="1"/>
          <p:nvPr/>
        </p:nvSpPr>
        <p:spPr>
          <a:xfrm>
            <a:off x="3755994" y="1462088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108C8-725B-6D03-7A2D-39CA2FEF5B9B}"/>
              </a:ext>
            </a:extLst>
          </p:cNvPr>
          <p:cNvSpPr txBox="1"/>
          <p:nvPr/>
        </p:nvSpPr>
        <p:spPr>
          <a:xfrm>
            <a:off x="191429" y="2029152"/>
            <a:ext cx="2354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But in practice: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88EFA-A9AF-6D80-07C4-57575160A91F}"/>
              </a:ext>
            </a:extLst>
          </p:cNvPr>
          <p:cNvSpPr txBox="1"/>
          <p:nvPr/>
        </p:nvSpPr>
        <p:spPr>
          <a:xfrm>
            <a:off x="3610167" y="2369994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E8FA-EBF3-CC79-2002-83A3869B4C7F}"/>
              </a:ext>
            </a:extLst>
          </p:cNvPr>
          <p:cNvSpPr txBox="1"/>
          <p:nvPr/>
        </p:nvSpPr>
        <p:spPr>
          <a:xfrm>
            <a:off x="3610167" y="283165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6C2F4-25EA-A9EF-1695-D413B6959B66}"/>
              </a:ext>
            </a:extLst>
          </p:cNvPr>
          <p:cNvSpPr txBox="1"/>
          <p:nvPr/>
        </p:nvSpPr>
        <p:spPr>
          <a:xfrm>
            <a:off x="3623528" y="3272790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E8D3C-18B5-6184-C214-3F73AA967522}"/>
              </a:ext>
            </a:extLst>
          </p:cNvPr>
          <p:cNvSpPr txBox="1"/>
          <p:nvPr/>
        </p:nvSpPr>
        <p:spPr>
          <a:xfrm>
            <a:off x="3623528" y="3734455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2D1CC-E0C2-6FBB-4B1E-DD0D41E98FDE}"/>
              </a:ext>
            </a:extLst>
          </p:cNvPr>
          <p:cNvSpPr txBox="1"/>
          <p:nvPr/>
        </p:nvSpPr>
        <p:spPr>
          <a:xfrm>
            <a:off x="3623528" y="415032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E1198-8884-8C0F-FD39-7708084BDAFE}"/>
              </a:ext>
            </a:extLst>
          </p:cNvPr>
          <p:cNvSpPr txBox="1"/>
          <p:nvPr/>
        </p:nvSpPr>
        <p:spPr>
          <a:xfrm>
            <a:off x="3623528" y="4553643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C9951-66DE-360E-B514-4AD8AF15D846}"/>
              </a:ext>
            </a:extLst>
          </p:cNvPr>
          <p:cNvSpPr txBox="1"/>
          <p:nvPr/>
        </p:nvSpPr>
        <p:spPr>
          <a:xfrm>
            <a:off x="3623528" y="4969517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1DE09-3741-96EF-4B18-975AA523729A}"/>
              </a:ext>
            </a:extLst>
          </p:cNvPr>
          <p:cNvSpPr txBox="1"/>
          <p:nvPr/>
        </p:nvSpPr>
        <p:spPr>
          <a:xfrm>
            <a:off x="3623527" y="5395912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90538-553C-2323-F5EE-4025DDFEDE81}"/>
              </a:ext>
            </a:extLst>
          </p:cNvPr>
          <p:cNvSpPr txBox="1"/>
          <p:nvPr/>
        </p:nvSpPr>
        <p:spPr>
          <a:xfrm>
            <a:off x="307693" y="217499"/>
            <a:ext cx="262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Simple in theory: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38B2-E9C2-6169-067C-4070C2882220}"/>
              </a:ext>
            </a:extLst>
          </p:cNvPr>
          <p:cNvSpPr txBox="1"/>
          <p:nvPr/>
        </p:nvSpPr>
        <p:spPr>
          <a:xfrm>
            <a:off x="2545984" y="6120480"/>
            <a:ext cx="733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genetic variation, what is an error?</a:t>
            </a:r>
          </a:p>
        </p:txBody>
      </p:sp>
    </p:spTree>
    <p:extLst>
      <p:ext uri="{BB962C8B-B14F-4D97-AF65-F5344CB8AC3E}">
        <p14:creationId xmlns:p14="http://schemas.microsoft.com/office/powerpoint/2010/main" val="20663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2A3F-7477-647E-49B0-01154CE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8" y="136525"/>
            <a:ext cx="11162371" cy="1325563"/>
          </a:xfrm>
        </p:spPr>
        <p:txBody>
          <a:bodyPr/>
          <a:lstStyle/>
          <a:p>
            <a:r>
              <a:rPr lang="en-US" dirty="0"/>
              <a:t>Genotype likelihood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B5C5DE-6440-312E-097D-69BF817F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043"/>
          <a:stretch/>
        </p:blipFill>
        <p:spPr>
          <a:xfrm>
            <a:off x="4793356" y="143797"/>
            <a:ext cx="5471106" cy="6577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736AFC-9585-9EF2-0817-15A1354F2514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82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78DC6-E83B-62E7-DC57-902F6BC78C19}"/>
              </a:ext>
            </a:extLst>
          </p:cNvPr>
          <p:cNvSpPr txBox="1"/>
          <p:nvPr/>
        </p:nvSpPr>
        <p:spPr>
          <a:xfrm>
            <a:off x="2253803" y="2537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/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/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466B2A-623F-632E-00D8-696FD4625E82}"/>
              </a:ext>
            </a:extLst>
          </p:cNvPr>
          <p:cNvSpPr txBox="1"/>
          <p:nvPr/>
        </p:nvSpPr>
        <p:spPr>
          <a:xfrm>
            <a:off x="1074877" y="3015554"/>
            <a:ext cx="1004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calculate likelihood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the probability of observing our data (C,C,T,C) given our hypothesis (CC) is 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2C011-6362-2BFE-DAA4-50133E3C3792}"/>
              </a:ext>
            </a:extLst>
          </p:cNvPr>
          <p:cNvSpPr txBox="1"/>
          <p:nvPr/>
        </p:nvSpPr>
        <p:spPr>
          <a:xfrm>
            <a:off x="1697657" y="3621180"/>
            <a:ext cx="884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assume reads are randomly sampled from each chromosome and there is an error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/>
              <p:nvPr/>
            </p:nvSpPr>
            <p:spPr>
              <a:xfrm>
                <a:off x="2547056" y="4605414"/>
                <a:ext cx="2273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4605414"/>
                <a:ext cx="227305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2E97859-3DFB-80C6-B82D-5D5E72867CA1}"/>
              </a:ext>
            </a:extLst>
          </p:cNvPr>
          <p:cNvSpPr txBox="1"/>
          <p:nvPr/>
        </p:nvSpPr>
        <p:spPr>
          <a:xfrm>
            <a:off x="5848807" y="459964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/>
              <p:nvPr/>
            </p:nvSpPr>
            <p:spPr>
              <a:xfrm>
                <a:off x="2547056" y="5080388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080388"/>
                <a:ext cx="2267993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/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/>
              <p:nvPr/>
            </p:nvSpPr>
            <p:spPr>
              <a:xfrm>
                <a:off x="2547056" y="5698619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698619"/>
                <a:ext cx="226799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/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511433C-4BA0-55CE-0B84-3AAF49A6C55A}"/>
              </a:ext>
            </a:extLst>
          </p:cNvPr>
          <p:cNvSpPr txBox="1"/>
          <p:nvPr/>
        </p:nvSpPr>
        <p:spPr>
          <a:xfrm>
            <a:off x="6175860" y="398436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03E7A-2B91-6DF6-9A90-83F98DC58598}"/>
              </a:ext>
            </a:extLst>
          </p:cNvPr>
          <p:cNvSpPr txBox="1"/>
          <p:nvPr/>
        </p:nvSpPr>
        <p:spPr>
          <a:xfrm>
            <a:off x="7595370" y="463592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726B7-4743-086B-581E-FA85DDB4F94F}"/>
              </a:ext>
            </a:extLst>
          </p:cNvPr>
          <p:cNvSpPr txBox="1"/>
          <p:nvPr/>
        </p:nvSpPr>
        <p:spPr>
          <a:xfrm>
            <a:off x="7829408" y="50562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803F2-1A07-E955-F069-05F69A9B20AF}"/>
              </a:ext>
            </a:extLst>
          </p:cNvPr>
          <p:cNvSpPr txBox="1"/>
          <p:nvPr/>
        </p:nvSpPr>
        <p:spPr>
          <a:xfrm>
            <a:off x="7604689" y="566201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C70E1-85D5-6300-A5B6-95B4D75694B2}"/>
              </a:ext>
            </a:extLst>
          </p:cNvPr>
          <p:cNvSpPr txBox="1"/>
          <p:nvPr/>
        </p:nvSpPr>
        <p:spPr>
          <a:xfrm>
            <a:off x="281639" y="4696944"/>
            <a:ext cx="185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Genotype likelihoods if we have only one read that is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EA1768-FBCE-8635-CAFC-2CFC65D388EE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287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8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69C8E-21F4-FDD1-8645-2E04C93A616F}"/>
              </a:ext>
            </a:extLst>
          </p:cNvPr>
          <p:cNvSpPr txBox="1"/>
          <p:nvPr/>
        </p:nvSpPr>
        <p:spPr>
          <a:xfrm>
            <a:off x="4439991" y="5131405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CC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</a:t>
            </a:r>
            <a:r>
              <a:rPr lang="en-US" dirty="0">
                <a:latin typeface="MJXc-TeX-main-R"/>
              </a:rPr>
              <a:t> 0.5*0.5 = 0.25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TT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7792-C0BD-702E-2878-6C2146057CCE}"/>
              </a:ext>
            </a:extLst>
          </p:cNvPr>
          <p:cNvSpPr txBox="1"/>
          <p:nvPr/>
        </p:nvSpPr>
        <p:spPr>
          <a:xfrm>
            <a:off x="3409276" y="4618592"/>
            <a:ext cx="553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the probabilities together to get total likelihood: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1589C-6BCB-E8D5-066C-97AC3D43BF76}"/>
              </a:ext>
            </a:extLst>
          </p:cNvPr>
          <p:cNvSpPr txBox="1"/>
          <p:nvPr/>
        </p:nvSpPr>
        <p:spPr>
          <a:xfrm>
            <a:off x="3046927" y="1866964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If we have only read 3 (T), basically the opposite results: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/>
              <p:nvPr/>
            </p:nvSpPr>
            <p:spPr>
              <a:xfrm>
                <a:off x="2765997" y="2870833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2870833"/>
                <a:ext cx="226799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A25A9CA-5FF7-16F6-17CC-65C7C308608E}"/>
              </a:ext>
            </a:extLst>
          </p:cNvPr>
          <p:cNvSpPr txBox="1"/>
          <p:nvPr/>
        </p:nvSpPr>
        <p:spPr>
          <a:xfrm>
            <a:off x="6067748" y="28650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/>
              <p:nvPr/>
            </p:nvSpPr>
            <p:spPr>
              <a:xfrm>
                <a:off x="2765997" y="3345807"/>
                <a:ext cx="226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345807"/>
                <a:ext cx="226292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/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/>
              <p:nvPr/>
            </p:nvSpPr>
            <p:spPr>
              <a:xfrm>
                <a:off x="2765997" y="3964038"/>
                <a:ext cx="226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964038"/>
                <a:ext cx="226292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/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783C012-89C3-124E-004B-BE0CAD186358}"/>
              </a:ext>
            </a:extLst>
          </p:cNvPr>
          <p:cNvSpPr txBox="1"/>
          <p:nvPr/>
        </p:nvSpPr>
        <p:spPr>
          <a:xfrm>
            <a:off x="6394801" y="2249786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AE98C-187C-C72C-377E-B822601FFFF6}"/>
              </a:ext>
            </a:extLst>
          </p:cNvPr>
          <p:cNvSpPr txBox="1"/>
          <p:nvPr/>
        </p:nvSpPr>
        <p:spPr>
          <a:xfrm>
            <a:off x="7844780" y="38851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FB9A6-B1D7-B34E-E419-81CB5D2E51B2}"/>
              </a:ext>
            </a:extLst>
          </p:cNvPr>
          <p:cNvSpPr txBox="1"/>
          <p:nvPr/>
        </p:nvSpPr>
        <p:spPr>
          <a:xfrm>
            <a:off x="8048349" y="33217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7CAAA-D899-FDDB-B101-263B0E2C6F8A}"/>
              </a:ext>
            </a:extLst>
          </p:cNvPr>
          <p:cNvSpPr txBox="1"/>
          <p:nvPr/>
        </p:nvSpPr>
        <p:spPr>
          <a:xfrm>
            <a:off x="7894645" y="28622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855EED-8CB7-C1C9-8BE5-4DB03396AB1D}"/>
              </a:ext>
            </a:extLst>
          </p:cNvPr>
          <p:cNvSpPr txBox="1"/>
          <p:nvPr/>
        </p:nvSpPr>
        <p:spPr>
          <a:xfrm>
            <a:off x="275074" y="3672019"/>
            <a:ext cx="202428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if we have one additional C?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74D151-5136-F4B7-F66E-D9E5CDE918AD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369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6" grpId="0"/>
      <p:bldP spid="17" grpId="0"/>
      <p:bldP spid="19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DA393-E69D-851B-2A2E-F9E89310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Selection Scans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D87CC-41C4-3C14-7805-6AC48FD54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 bwMode="auto">
          <a:xfrm>
            <a:off x="763257" y="931334"/>
            <a:ext cx="6638082" cy="17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0E15B85-C733-A7EE-02E8-215849A0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53" y="2744904"/>
            <a:ext cx="4663374" cy="41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1EB0B-B547-31BC-7974-CA6C4940F871}"/>
              </a:ext>
            </a:extLst>
          </p:cNvPr>
          <p:cNvSpPr txBox="1"/>
          <p:nvPr/>
        </p:nvSpPr>
        <p:spPr>
          <a:xfrm>
            <a:off x="7588333" y="3752603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Elevated: </a:t>
            </a:r>
            <a:r>
              <a:rPr lang="en-US" dirty="0" err="1"/>
              <a:t>Fst</a:t>
            </a:r>
            <a:r>
              <a:rPr lang="en-US" dirty="0"/>
              <a:t>, LD</a:t>
            </a:r>
          </a:p>
          <a:p>
            <a:endParaRPr lang="en-US" dirty="0"/>
          </a:p>
          <a:p>
            <a:r>
              <a:rPr lang="en-US" dirty="0"/>
              <a:t>Decreased: Tajima’s D, genetic diversity</a:t>
            </a:r>
          </a:p>
        </p:txBody>
      </p:sp>
    </p:spTree>
    <p:extLst>
      <p:ext uri="{BB962C8B-B14F-4D97-AF65-F5344CB8AC3E}">
        <p14:creationId xmlns:p14="http://schemas.microsoft.com/office/powerpoint/2010/main" val="1217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E85B02-5F76-F544-FE93-1DA797E2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4" y="4658651"/>
            <a:ext cx="7114350" cy="1955406"/>
          </a:xfrm>
        </p:spPr>
      </p:pic>
      <p:pic>
        <p:nvPicPr>
          <p:cNvPr id="18434" name="Picture 2" descr="Fig. 2. ">
            <a:extLst>
              <a:ext uri="{FF2B5EF4-FFF2-40B4-BE49-F238E27FC236}">
                <a16:creationId xmlns:a16="http://schemas.microsoft.com/office/drawing/2014/main" id="{544A5C2A-2726-3A54-5A59-A1FC1380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27581" b="58442"/>
          <a:stretch/>
        </p:blipFill>
        <p:spPr bwMode="auto">
          <a:xfrm>
            <a:off x="244433" y="1451717"/>
            <a:ext cx="6028109" cy="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33626" y="653680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6" name="Picture 2" descr="Fig. 2. ">
            <a:extLst>
              <a:ext uri="{FF2B5EF4-FFF2-40B4-BE49-F238E27FC236}">
                <a16:creationId xmlns:a16="http://schemas.microsoft.com/office/drawing/2014/main" id="{B1A23900-8A1D-CEBD-4E95-AC723A50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76046"/>
          <a:stretch/>
        </p:blipFill>
        <p:spPr bwMode="auto">
          <a:xfrm>
            <a:off x="244434" y="2410257"/>
            <a:ext cx="6028109" cy="16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CB610A0-17E0-46DC-ABD8-07CC2301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44" y="1732590"/>
            <a:ext cx="3260074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1E7E-53D7-F744-AFF5-6B5C0D0F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34" y="205125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23951" y="644849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FD65CF-05C0-5C9A-7CD1-E0F70B58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5" y="157367"/>
            <a:ext cx="4907886" cy="65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. 4. ">
            <a:extLst>
              <a:ext uri="{FF2B5EF4-FFF2-40B4-BE49-F238E27FC236}">
                <a16:creationId xmlns:a16="http://schemas.microsoft.com/office/drawing/2014/main" id="{418698F4-E91C-F9B9-5BF7-64DB79AE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54" y="1412721"/>
            <a:ext cx="4149194" cy="39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52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75EE4-E518-E96D-0066-5FB55E25A7CD}"/>
              </a:ext>
            </a:extLst>
          </p:cNvPr>
          <p:cNvGrpSpPr/>
          <p:nvPr/>
        </p:nvGrpSpPr>
        <p:grpSpPr>
          <a:xfrm>
            <a:off x="6096000" y="1870094"/>
            <a:ext cx="4716111" cy="2134440"/>
            <a:chOff x="6096000" y="1870094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14:cNvPr>
                <p14:cNvContentPartPr/>
                <p14:nvPr/>
              </p14:nvContentPartPr>
              <p14:xfrm>
                <a:off x="6533820" y="1870094"/>
                <a:ext cx="3910320" cy="21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03220" y="1839494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14:cNvPr>
                <p14:cNvContentPartPr/>
                <p14:nvPr/>
              </p14:nvContentPartPr>
              <p14:xfrm>
                <a:off x="6726831" y="2140295"/>
                <a:ext cx="4085280" cy="170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6231" y="2109695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D740A5-5023-37BA-9D33-EE5FB9A0BBA8}"/>
                </a:ext>
              </a:extLst>
            </p:cNvPr>
            <p:cNvGrpSpPr/>
            <p:nvPr/>
          </p:nvGrpSpPr>
          <p:grpSpPr>
            <a:xfrm>
              <a:off x="9773820" y="3464894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FFE47C-C063-9D92-2C0B-916807816C0E}"/>
                </a:ext>
              </a:extLst>
            </p:cNvPr>
            <p:cNvSpPr txBox="1"/>
            <p:nvPr/>
          </p:nvSpPr>
          <p:spPr>
            <a:xfrm rot="16200000">
              <a:off x="6056566" y="275996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2EE0DE-66F1-929E-DBC6-B7A6D766C602}"/>
              </a:ext>
            </a:extLst>
          </p:cNvPr>
          <p:cNvCxnSpPr/>
          <p:nvPr/>
        </p:nvCxnSpPr>
        <p:spPr>
          <a:xfrm>
            <a:off x="4919781" y="2499565"/>
            <a:ext cx="1038291" cy="2028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pPr lvl="1"/>
            <a:r>
              <a:rPr lang="en-US" dirty="0" err="1"/>
              <a:t>OutFLANK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D94A0-F48E-E805-3E39-9EC223E4C948}"/>
              </a:ext>
            </a:extLst>
          </p:cNvPr>
          <p:cNvGrpSpPr/>
          <p:nvPr/>
        </p:nvGrpSpPr>
        <p:grpSpPr>
          <a:xfrm>
            <a:off x="1933581" y="5953235"/>
            <a:ext cx="3956040" cy="420480"/>
            <a:chOff x="1933581" y="5953235"/>
            <a:chExt cx="3956040" cy="420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03FA41-E895-FED3-29B0-41A775679831}"/>
                </a:ext>
              </a:extLst>
            </p:cNvPr>
            <p:cNvGrpSpPr/>
            <p:nvPr/>
          </p:nvGrpSpPr>
          <p:grpSpPr>
            <a:xfrm>
              <a:off x="4919781" y="5953235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14:cNvPr>
                <p14:cNvContentPartPr/>
                <p14:nvPr/>
              </p14:nvContentPartPr>
              <p14:xfrm>
                <a:off x="1933581" y="6002195"/>
                <a:ext cx="333000" cy="37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7941" y="5966195"/>
                  <a:ext cx="40464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FE4803-BF43-7DE7-1D0E-18D33AF2E00F}"/>
              </a:ext>
            </a:extLst>
          </p:cNvPr>
          <p:cNvGrpSpPr/>
          <p:nvPr/>
        </p:nvGrpSpPr>
        <p:grpSpPr>
          <a:xfrm>
            <a:off x="1241961" y="4358435"/>
            <a:ext cx="4716111" cy="2134440"/>
            <a:chOff x="1241961" y="4358435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14:cNvPr>
                <p14:cNvContentPartPr/>
                <p14:nvPr/>
              </p14:nvContentPartPr>
              <p14:xfrm>
                <a:off x="1679781" y="4358435"/>
                <a:ext cx="3910320" cy="21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49181" y="4327835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14:cNvPr>
                <p14:cNvContentPartPr/>
                <p14:nvPr/>
              </p14:nvContentPartPr>
              <p14:xfrm>
                <a:off x="1872792" y="4628636"/>
                <a:ext cx="4085280" cy="170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192" y="4598036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C2882-8EE6-19DD-F80B-F359FB9A57C0}"/>
                </a:ext>
              </a:extLst>
            </p:cNvPr>
            <p:cNvSpPr txBox="1"/>
            <p:nvPr/>
          </p:nvSpPr>
          <p:spPr>
            <a:xfrm rot="16200000">
              <a:off x="1202527" y="524830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14:cNvPr>
              <p14:cNvContentPartPr/>
              <p14:nvPr/>
            </p14:nvContentPartPr>
            <p14:xfrm>
              <a:off x="6649692" y="4358435"/>
              <a:ext cx="3910320" cy="2134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9092" y="4327835"/>
                <a:ext cx="3971520" cy="21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14:cNvPr>
              <p14:cNvContentPartPr/>
              <p14:nvPr/>
            </p14:nvContentPartPr>
            <p14:xfrm>
              <a:off x="6842703" y="4628636"/>
              <a:ext cx="4085280" cy="1701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2103" y="4598036"/>
                <a:ext cx="4146480" cy="17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14:cNvPr>
              <p14:cNvContentPartPr/>
              <p14:nvPr/>
            </p14:nvContentPartPr>
            <p14:xfrm>
              <a:off x="6957401" y="4717705"/>
              <a:ext cx="3129735" cy="165601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95843" y="4656145"/>
                <a:ext cx="3252851" cy="1779131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8CDCA3-D3D7-4901-4EF7-3A75FEE64A48}"/>
              </a:ext>
            </a:extLst>
          </p:cNvPr>
          <p:cNvCxnSpPr>
            <a:cxnSpLocks/>
          </p:cNvCxnSpPr>
          <p:nvPr/>
        </p:nvCxnSpPr>
        <p:spPr>
          <a:xfrm>
            <a:off x="2100081" y="2981326"/>
            <a:ext cx="690620" cy="1645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4B9810-E2B3-041D-8140-368E8F18A303}"/>
              </a:ext>
            </a:extLst>
          </p:cNvPr>
          <p:cNvCxnSpPr>
            <a:cxnSpLocks/>
          </p:cNvCxnSpPr>
          <p:nvPr/>
        </p:nvCxnSpPr>
        <p:spPr>
          <a:xfrm>
            <a:off x="5243617" y="5425655"/>
            <a:ext cx="12902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3073CA-961C-5D4F-4171-B1F3F2476321}"/>
              </a:ext>
            </a:extLst>
          </p:cNvPr>
          <p:cNvSpPr txBox="1"/>
          <p:nvPr/>
        </p:nvSpPr>
        <p:spPr>
          <a:xfrm>
            <a:off x="4782615" y="495229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neutral model</a:t>
            </a:r>
          </a:p>
        </p:txBody>
      </p:sp>
    </p:spTree>
    <p:extLst>
      <p:ext uri="{BB962C8B-B14F-4D97-AF65-F5344CB8AC3E}">
        <p14:creationId xmlns:p14="http://schemas.microsoft.com/office/powerpoint/2010/main" val="8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3428999"/>
            <a:ext cx="10985810" cy="2747963"/>
          </a:xfrm>
        </p:spPr>
        <p:txBody>
          <a:bodyPr>
            <a:normAutofit/>
          </a:bodyPr>
          <a:lstStyle/>
          <a:p>
            <a:r>
              <a:rPr lang="en-US" dirty="0"/>
              <a:t>Finds conserved sequence (seed), then extends.</a:t>
            </a:r>
          </a:p>
          <a:p>
            <a:pPr lvl="1"/>
            <a:r>
              <a:rPr lang="en-US" dirty="0"/>
              <a:t>Mostly looking for homologous sequences, not exact matches</a:t>
            </a:r>
          </a:p>
          <a:p>
            <a:r>
              <a:rPr lang="en-US" dirty="0"/>
              <a:t>Good for low #’s</a:t>
            </a:r>
          </a:p>
          <a:p>
            <a:r>
              <a:rPr lang="en-US" dirty="0"/>
              <a:t>Slow!</a:t>
            </a:r>
          </a:p>
          <a:p>
            <a:pPr lvl="1"/>
            <a:r>
              <a:rPr lang="en-US" dirty="0"/>
              <a:t>Need to align hundreds of millions of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07B2A-4FFE-EEFB-F8CD-3145A888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30920"/>
            <a:ext cx="6067296" cy="2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6472052" cy="5068366"/>
          </a:xfrm>
        </p:spPr>
        <p:txBody>
          <a:bodyPr/>
          <a:lstStyle/>
          <a:p>
            <a:r>
              <a:rPr lang="en-US" dirty="0"/>
              <a:t>Estimate covariance/structure among all populations, look for outliers after correction</a:t>
            </a:r>
          </a:p>
          <a:p>
            <a:r>
              <a:rPr lang="en-US" dirty="0" err="1"/>
              <a:t>Baypass</a:t>
            </a:r>
            <a:r>
              <a:rPr lang="en-US" dirty="0"/>
              <a:t>, bayenv2</a:t>
            </a:r>
          </a:p>
          <a:p>
            <a:r>
              <a:rPr lang="en-US" dirty="0" err="1"/>
              <a:t>PCAdapt</a:t>
            </a:r>
            <a:endParaRPr lang="en-US" dirty="0"/>
          </a:p>
          <a:p>
            <a:pPr lvl="1"/>
            <a:r>
              <a:rPr lang="en-US" dirty="0"/>
              <a:t>PCA based</a:t>
            </a:r>
          </a:p>
          <a:p>
            <a:pPr lvl="1"/>
            <a:r>
              <a:rPr lang="en-US" dirty="0"/>
              <a:t>Don’t need population assignments</a:t>
            </a:r>
          </a:p>
          <a:p>
            <a:pPr lvl="1"/>
            <a:r>
              <a:rPr lang="en-US" dirty="0"/>
              <a:t>markers excessively related to population structure are candidates for local adaptation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6434254" y="164192"/>
            <a:ext cx="5785296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45AF2DA0-8F3C-E27F-8B77-C459A19C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77" y="2354947"/>
            <a:ext cx="5350823" cy="38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AB6F9-208F-580B-AEB8-AA7DC566B950}"/>
              </a:ext>
            </a:extLst>
          </p:cNvPr>
          <p:cNvSpPr txBox="1"/>
          <p:nvPr/>
        </p:nvSpPr>
        <p:spPr>
          <a:xfrm>
            <a:off x="8562110" y="6324476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Luu</a:t>
            </a:r>
            <a:r>
              <a:rPr lang="en-US" dirty="0"/>
              <a:t>, </a:t>
            </a:r>
            <a:r>
              <a:rPr lang="en-US" dirty="0" err="1"/>
              <a:t>Bazin</a:t>
            </a:r>
            <a:r>
              <a:rPr lang="en-US" dirty="0"/>
              <a:t>, Blum 2016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022B8E18-4F48-3089-8AE8-3284F541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29" y="2450868"/>
            <a:ext cx="5300546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F4C7-6E38-5A79-5D9F-832DABA30E87}"/>
              </a:ext>
            </a:extLst>
          </p:cNvPr>
          <p:cNvSpPr txBox="1"/>
          <p:nvPr/>
        </p:nvSpPr>
        <p:spPr>
          <a:xfrm>
            <a:off x="6096000" y="6324111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081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322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23C8-1C5F-D59B-55B4-DC5B2C58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32" y="175120"/>
            <a:ext cx="10515600" cy="1325563"/>
          </a:xfrm>
        </p:spPr>
        <p:txBody>
          <a:bodyPr/>
          <a:lstStyle/>
          <a:p>
            <a:r>
              <a:rPr lang="en-US" dirty="0"/>
              <a:t>Gene environment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3C4D-CC3B-D8AC-84C1-6727CE0B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94410"/>
            <a:ext cx="10997540" cy="4882553"/>
          </a:xfrm>
        </p:spPr>
        <p:txBody>
          <a:bodyPr/>
          <a:lstStyle/>
          <a:p>
            <a:r>
              <a:rPr lang="en-US" dirty="0"/>
              <a:t>Where is there a correlation between the environment and genetics?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Must control for population structure!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Bayenv2</a:t>
            </a:r>
          </a:p>
          <a:p>
            <a:pPr lvl="1"/>
            <a:r>
              <a:rPr lang="en-US" dirty="0"/>
              <a:t> latent factor mixed models: LFMM2</a:t>
            </a:r>
          </a:p>
          <a:p>
            <a:pPr lvl="1"/>
            <a:r>
              <a:rPr lang="en-US" dirty="0"/>
              <a:t>Machine learning</a:t>
            </a:r>
          </a:p>
          <a:p>
            <a:pPr lvl="2"/>
            <a:r>
              <a:rPr lang="en-US" dirty="0"/>
              <a:t>Gradient Forests, random forests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DAC8812D-9652-D4CC-D131-99A5B41BC4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24220" y="2367083"/>
            <a:ext cx="5411520" cy="380988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A936A-2CA8-16D6-586A-0C007EAA663D}"/>
              </a:ext>
            </a:extLst>
          </p:cNvPr>
          <p:cNvSpPr/>
          <p:nvPr/>
        </p:nvSpPr>
        <p:spPr>
          <a:xfrm>
            <a:off x="10058400" y="2196790"/>
            <a:ext cx="1951463" cy="4192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BD887-5805-DC33-5E27-C9F7D0D8032C}"/>
              </a:ext>
            </a:extLst>
          </p:cNvPr>
          <p:cNvSpPr/>
          <p:nvPr/>
        </p:nvSpPr>
        <p:spPr>
          <a:xfrm>
            <a:off x="6420503" y="2196790"/>
            <a:ext cx="3788277" cy="1873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983-FA4A-4595-27BD-E70A3D24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EA36-778A-2B5B-120A-04987332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692DCC96-A41D-7C63-9607-4FDFB4F0C86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37799" y="1208148"/>
            <a:ext cx="7235136" cy="4968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70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2E466981-6489-0DB4-F7EF-BC8B327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527022"/>
            <a:ext cx="8001000" cy="38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3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6D323B89-7A0B-9CC8-9EAF-8AEACF11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94" y="2055813"/>
            <a:ext cx="4700588" cy="47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29083DEB-F3E8-93BE-2557-D0F38BC86ABC}"/>
              </a:ext>
            </a:extLst>
          </p:cNvPr>
          <p:cNvPicPr/>
          <p:nvPr/>
        </p:nvPicPr>
        <p:blipFill rotWithShape="1">
          <a:blip r:embed="rId4"/>
          <a:srcRect l="49812"/>
          <a:stretch/>
        </p:blipFill>
        <p:spPr>
          <a:xfrm>
            <a:off x="1536700" y="2671230"/>
            <a:ext cx="3924300" cy="38216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8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8"/>
            <a:ext cx="10985810" cy="4714875"/>
          </a:xfrm>
        </p:spPr>
        <p:txBody>
          <a:bodyPr/>
          <a:lstStyle/>
          <a:p>
            <a:r>
              <a:rPr lang="en-US" dirty="0"/>
              <a:t>We want to find near exact matches within a genome for millions of reads</a:t>
            </a:r>
          </a:p>
          <a:p>
            <a:pPr lvl="1"/>
            <a:r>
              <a:rPr lang="en-US" dirty="0"/>
              <a:t>Usually working with one species</a:t>
            </a:r>
          </a:p>
          <a:p>
            <a:r>
              <a:rPr lang="en-US" dirty="0"/>
              <a:t>Needs to be 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Accurate </a:t>
            </a:r>
          </a:p>
          <a:p>
            <a:endParaRPr lang="en-US" dirty="0"/>
          </a:p>
          <a:p>
            <a:r>
              <a:rPr lang="en-US" dirty="0"/>
              <a:t>Reference genomes are big</a:t>
            </a:r>
          </a:p>
          <a:p>
            <a:r>
              <a:rPr lang="en-US" dirty="0"/>
              <a:t>We have MANY reads to align</a:t>
            </a:r>
          </a:p>
          <a:p>
            <a:r>
              <a:rPr lang="en-US" dirty="0"/>
              <a:t>We don’t want exact matches</a:t>
            </a:r>
            <a:r>
              <a:rPr lang="en-US" dirty="0">
                <a:sym typeface="Wingdings" pitchFamily="2" charset="2"/>
              </a:rPr>
              <a:t> why?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20" y="1706343"/>
            <a:ext cx="4252622" cy="45042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approach: seed-and-extend</a:t>
            </a:r>
          </a:p>
          <a:p>
            <a:pPr lvl="1"/>
            <a:r>
              <a:rPr lang="en-US" dirty="0"/>
              <a:t>Take a subset of your sequence (k; usually ~19)</a:t>
            </a:r>
          </a:p>
          <a:p>
            <a:pPr lvl="1"/>
            <a:r>
              <a:rPr lang="en-US" dirty="0"/>
              <a:t>Find the match in the reference genome (seeding)</a:t>
            </a:r>
          </a:p>
          <a:p>
            <a:pPr lvl="1"/>
            <a:r>
              <a:rPr lang="en-US" dirty="0"/>
              <a:t>Try to extend these matches (extending)</a:t>
            </a:r>
          </a:p>
          <a:p>
            <a:pPr lvl="1"/>
            <a:r>
              <a:rPr lang="en-US" dirty="0"/>
              <a:t>How might we alter k?</a:t>
            </a:r>
          </a:p>
          <a:p>
            <a:pPr lvl="2"/>
            <a:r>
              <a:rPr lang="en-US" dirty="0"/>
              <a:t>shorter = more thorough but slower</a:t>
            </a:r>
          </a:p>
          <a:p>
            <a:pPr lvl="2"/>
            <a:r>
              <a:rPr lang="en-US" dirty="0"/>
              <a:t>longer = less thorough but faster.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93EFD-A9ED-F285-793D-1545EFD57063}"/>
              </a:ext>
            </a:extLst>
          </p:cNvPr>
          <p:cNvSpPr txBox="1"/>
          <p:nvPr/>
        </p:nvSpPr>
        <p:spPr>
          <a:xfrm>
            <a:off x="5148440" y="106510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8C428-D0CD-3AC6-3EB8-8CC308DC721B}"/>
              </a:ext>
            </a:extLst>
          </p:cNvPr>
          <p:cNvSpPr txBox="1"/>
          <p:nvPr/>
        </p:nvSpPr>
        <p:spPr>
          <a:xfrm>
            <a:off x="7072043" y="1706340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CACGGTTA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ACTTC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876F1-EBCF-3118-0010-F3F08F1FC625}"/>
              </a:ext>
            </a:extLst>
          </p:cNvPr>
          <p:cNvSpPr txBox="1"/>
          <p:nvPr/>
        </p:nvSpPr>
        <p:spPr>
          <a:xfrm>
            <a:off x="3959140" y="1065101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232E-8386-EC57-ED7C-40EA93CA2126}"/>
              </a:ext>
            </a:extLst>
          </p:cNvPr>
          <p:cNvSpPr txBox="1"/>
          <p:nvPr/>
        </p:nvSpPr>
        <p:spPr>
          <a:xfrm>
            <a:off x="5854262" y="168685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read: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2B427-B73B-9285-00A7-8FD2631DBFF6}"/>
              </a:ext>
            </a:extLst>
          </p:cNvPr>
          <p:cNvSpPr txBox="1"/>
          <p:nvPr/>
        </p:nvSpPr>
        <p:spPr>
          <a:xfrm>
            <a:off x="7085881" y="23906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CD439-C3CE-1C58-0B81-4B6588D4496E}"/>
              </a:ext>
            </a:extLst>
          </p:cNvPr>
          <p:cNvSpPr txBox="1"/>
          <p:nvPr/>
        </p:nvSpPr>
        <p:spPr>
          <a:xfrm>
            <a:off x="5239222" y="4500359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798E-B836-DB0F-AA97-CAA2C844377A}"/>
              </a:ext>
            </a:extLst>
          </p:cNvPr>
          <p:cNvSpPr txBox="1"/>
          <p:nvPr/>
        </p:nvSpPr>
        <p:spPr>
          <a:xfrm>
            <a:off x="6468960" y="4250036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670990-5882-EDF3-DC93-01B84581EA26}"/>
              </a:ext>
            </a:extLst>
          </p:cNvPr>
          <p:cNvCxnSpPr/>
          <p:nvPr/>
        </p:nvCxnSpPr>
        <p:spPr>
          <a:xfrm>
            <a:off x="7495674" y="4450091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4307A9-E1A0-BA65-1448-B56EAA8A558C}"/>
              </a:ext>
            </a:extLst>
          </p:cNvPr>
          <p:cNvCxnSpPr>
            <a:cxnSpLocks/>
          </p:cNvCxnSpPr>
          <p:nvPr/>
        </p:nvCxnSpPr>
        <p:spPr>
          <a:xfrm flipH="1">
            <a:off x="5449229" y="4450091"/>
            <a:ext cx="9927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BA27A-80D6-0CBE-3E3C-3B5A2BF4C43A}"/>
              </a:ext>
            </a:extLst>
          </p:cNvPr>
          <p:cNvSpPr txBox="1"/>
          <p:nvPr/>
        </p:nvSpPr>
        <p:spPr>
          <a:xfrm>
            <a:off x="5236250" y="550554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65A01-52D5-8027-2A8E-EEDBB07C7CDE}"/>
              </a:ext>
            </a:extLst>
          </p:cNvPr>
          <p:cNvSpPr txBox="1"/>
          <p:nvPr/>
        </p:nvSpPr>
        <p:spPr>
          <a:xfrm>
            <a:off x="6465988" y="525522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957CB-310D-1DE2-F1D2-67A072845DEB}"/>
              </a:ext>
            </a:extLst>
          </p:cNvPr>
          <p:cNvCxnSpPr/>
          <p:nvPr/>
        </p:nvCxnSpPr>
        <p:spPr>
          <a:xfrm>
            <a:off x="7492702" y="5455279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DA4A82-BD17-B4EF-660B-9A562DDFD35B}"/>
              </a:ext>
            </a:extLst>
          </p:cNvPr>
          <p:cNvSpPr txBox="1"/>
          <p:nvPr/>
        </p:nvSpPr>
        <p:spPr>
          <a:xfrm>
            <a:off x="7377876" y="5030036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357B5-EB18-EC5D-9352-4235CD16A29A}"/>
              </a:ext>
            </a:extLst>
          </p:cNvPr>
          <p:cNvSpPr txBox="1"/>
          <p:nvPr/>
        </p:nvSpPr>
        <p:spPr>
          <a:xfrm>
            <a:off x="5230485" y="2382090"/>
            <a:ext cx="195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into subsets: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ED67D-70F4-663D-3C55-62CF80EEC57B}"/>
              </a:ext>
            </a:extLst>
          </p:cNvPr>
          <p:cNvSpPr txBox="1"/>
          <p:nvPr/>
        </p:nvSpPr>
        <p:spPr>
          <a:xfrm>
            <a:off x="5239222" y="343868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836DF6-60B6-F3CB-3149-195CEEF9077E}"/>
              </a:ext>
            </a:extLst>
          </p:cNvPr>
          <p:cNvSpPr txBox="1"/>
          <p:nvPr/>
        </p:nvSpPr>
        <p:spPr>
          <a:xfrm>
            <a:off x="6468960" y="318836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01D475-5177-00AB-3CB8-B2C2A7E1EF22}"/>
              </a:ext>
            </a:extLst>
          </p:cNvPr>
          <p:cNvSpPr txBox="1"/>
          <p:nvPr/>
        </p:nvSpPr>
        <p:spPr>
          <a:xfrm>
            <a:off x="5017399" y="30697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87352-DB70-31DA-DE6A-E935284AC5F0}"/>
              </a:ext>
            </a:extLst>
          </p:cNvPr>
          <p:cNvSpPr txBox="1"/>
          <p:nvPr/>
        </p:nvSpPr>
        <p:spPr>
          <a:xfrm>
            <a:off x="5096408" y="3979830"/>
            <a:ext cx="89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8A47-16AD-E010-9B04-14274CE08E8C}"/>
              </a:ext>
            </a:extLst>
          </p:cNvPr>
          <p:cNvSpPr txBox="1"/>
          <p:nvPr/>
        </p:nvSpPr>
        <p:spPr>
          <a:xfrm>
            <a:off x="5239222" y="632292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85B6C5-0D11-FF2D-C8E8-C786ACFEC455}"/>
              </a:ext>
            </a:extLst>
          </p:cNvPr>
          <p:cNvSpPr txBox="1"/>
          <p:nvPr/>
        </p:nvSpPr>
        <p:spPr>
          <a:xfrm>
            <a:off x="6468960" y="6072598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9F48E8-219F-038B-4B31-F9E7F4EEBAD3}"/>
              </a:ext>
            </a:extLst>
          </p:cNvPr>
          <p:cNvSpPr txBox="1"/>
          <p:nvPr/>
        </p:nvSpPr>
        <p:spPr>
          <a:xfrm>
            <a:off x="7377876" y="6077872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35E8C3-7D18-1FFE-05DA-AD055BFD59C8}"/>
              </a:ext>
            </a:extLst>
          </p:cNvPr>
          <p:cNvSpPr txBox="1"/>
          <p:nvPr/>
        </p:nvSpPr>
        <p:spPr>
          <a:xfrm>
            <a:off x="3955970" y="6296323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Alignment:</a:t>
            </a:r>
          </a:p>
        </p:txBody>
      </p:sp>
    </p:spTree>
    <p:extLst>
      <p:ext uri="{BB962C8B-B14F-4D97-AF65-F5344CB8AC3E}">
        <p14:creationId xmlns:p14="http://schemas.microsoft.com/office/powerpoint/2010/main" val="124799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/>
      <p:bldP spid="18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BWA</a:t>
            </a:r>
          </a:p>
          <a:p>
            <a:r>
              <a:rPr lang="en-US" dirty="0"/>
              <a:t>Bowtie2</a:t>
            </a:r>
          </a:p>
          <a:p>
            <a:r>
              <a:rPr lang="en-US" dirty="0"/>
              <a:t>STAR</a:t>
            </a:r>
          </a:p>
          <a:p>
            <a:r>
              <a:rPr lang="en-US" dirty="0"/>
              <a:t>Pseudo aligners (for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/>
              <a:t>Salmon</a:t>
            </a:r>
          </a:p>
          <a:p>
            <a:r>
              <a:rPr lang="en-US" dirty="0"/>
              <a:t>And many others…</a:t>
            </a:r>
          </a:p>
          <a:p>
            <a:pPr lvl="1"/>
            <a:r>
              <a:rPr lang="en-US" dirty="0"/>
              <a:t>Depends on what you need</a:t>
            </a:r>
          </a:p>
          <a:p>
            <a:pPr lvl="2"/>
            <a:r>
              <a:rPr lang="en-US" dirty="0"/>
              <a:t>Think read length, speed, accuracy, RNA vs DNA, etc. </a:t>
            </a:r>
          </a:p>
          <a:p>
            <a:endParaRPr lang="en-US" dirty="0"/>
          </a:p>
          <a:p>
            <a:r>
              <a:rPr lang="en-US" dirty="0"/>
              <a:t>BWA: Burrow-Wheeler Aligner for short-read alignment </a:t>
            </a:r>
          </a:p>
          <a:p>
            <a:pPr lvl="1"/>
            <a:r>
              <a:rPr lang="en-US" dirty="0"/>
              <a:t>Burrows-Wheeler Alignment </a:t>
            </a:r>
            <a:r>
              <a:rPr lang="en-US" dirty="0">
                <a:sym typeface="Wingdings" pitchFamily="2" charset="2"/>
              </a:rPr>
              <a:t> a compression method</a:t>
            </a:r>
            <a:endParaRPr lang="en-US" dirty="0"/>
          </a:p>
          <a:p>
            <a:pPr lvl="1"/>
            <a:r>
              <a:rPr lang="en-US" dirty="0"/>
              <a:t>Maximal Exact Match</a:t>
            </a:r>
            <a:r>
              <a:rPr lang="en-US" dirty="0">
                <a:sym typeface="Wingdings" pitchFamily="2" charset="2"/>
              </a:rPr>
              <a:t> longest match that can’t be extended further</a:t>
            </a:r>
          </a:p>
          <a:p>
            <a:pPr lvl="1"/>
            <a:r>
              <a:rPr lang="en-US" dirty="0">
                <a:sym typeface="Wingdings" pitchFamily="2" charset="2"/>
              </a:rPr>
              <a:t>Most short read aligners use similar approaches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7D3-62F7-AD6A-6733-C9CEDCD8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76" y="1462088"/>
            <a:ext cx="6620934" cy="1605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0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 1: </a:t>
            </a:r>
            <a:r>
              <a:rPr lang="en-US" dirty="0" err="1"/>
              <a:t>Denovo</a:t>
            </a:r>
            <a:r>
              <a:rPr lang="en-US" dirty="0"/>
              <a:t> assembly</a:t>
            </a:r>
          </a:p>
          <a:p>
            <a:pPr lvl="1"/>
            <a:r>
              <a:rPr lang="en-US" dirty="0"/>
              <a:t>Best option</a:t>
            </a:r>
          </a:p>
          <a:p>
            <a:pPr lvl="1"/>
            <a:r>
              <a:rPr lang="en-US" dirty="0"/>
              <a:t>Challenging:</a:t>
            </a:r>
          </a:p>
          <a:p>
            <a:pPr lvl="2"/>
            <a:r>
              <a:rPr lang="en-US" dirty="0"/>
              <a:t>Genomes are big</a:t>
            </a:r>
          </a:p>
          <a:p>
            <a:pPr lvl="2"/>
            <a:r>
              <a:rPr lang="en-US" dirty="0"/>
              <a:t>Repetitive</a:t>
            </a:r>
          </a:p>
          <a:p>
            <a:pPr lvl="2"/>
            <a:r>
              <a:rPr lang="en-US" dirty="0"/>
              <a:t>Inversions</a:t>
            </a:r>
          </a:p>
          <a:p>
            <a:pPr lvl="1"/>
            <a:r>
              <a:rPr lang="en-US" dirty="0"/>
              <a:t>Long reads address these issues</a:t>
            </a:r>
          </a:p>
          <a:p>
            <a:pPr lvl="2"/>
            <a:r>
              <a:rPr lang="en-US" dirty="0"/>
              <a:t>PacBio, Nanopore</a:t>
            </a:r>
          </a:p>
          <a:p>
            <a:pPr lvl="1"/>
            <a:r>
              <a:rPr lang="en-US" dirty="0"/>
              <a:t>Can also link scaffolds with other methods:</a:t>
            </a:r>
          </a:p>
          <a:p>
            <a:pPr lvl="2"/>
            <a:r>
              <a:rPr lang="en-US" dirty="0"/>
              <a:t>Hi-C, optical mapping, </a:t>
            </a:r>
            <a:r>
              <a:rPr lang="en-US" dirty="0" err="1"/>
              <a:t>HiRise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2DBC-9F38-976B-1C09-259EF3F73061}"/>
              </a:ext>
            </a:extLst>
          </p:cNvPr>
          <p:cNvSpPr txBox="1"/>
          <p:nvPr/>
        </p:nvSpPr>
        <p:spPr>
          <a:xfrm>
            <a:off x="6196448" y="6387558"/>
            <a:ext cx="5995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Luongdl</a:t>
            </a:r>
            <a:r>
              <a:rPr lang="en-US" sz="1100" dirty="0"/>
              <a:t> - Own work, CC BY-SA 3.0, 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=32630571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9C8967F-05DB-E6B8-E4B1-3197C1B51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/>
          <a:stretch/>
        </p:blipFill>
        <p:spPr bwMode="auto">
          <a:xfrm>
            <a:off x="5860895" y="1462088"/>
            <a:ext cx="5485050" cy="1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E221C-400C-7B29-1A26-B090C8F99AC0}"/>
              </a:ext>
            </a:extLst>
          </p:cNvPr>
          <p:cNvSpPr txBox="1"/>
          <p:nvPr/>
        </p:nvSpPr>
        <p:spPr>
          <a:xfrm>
            <a:off x="6892120" y="3429000"/>
            <a:ext cx="4275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regions: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AACC</a:t>
            </a:r>
            <a:r>
              <a:rPr lang="en-US" dirty="0"/>
              <a:t>AACCAACCAACCAACCAACCAACCAACC</a:t>
            </a:r>
          </a:p>
        </p:txBody>
      </p:sp>
    </p:spTree>
    <p:extLst>
      <p:ext uri="{BB962C8B-B14F-4D97-AF65-F5344CB8AC3E}">
        <p14:creationId xmlns:p14="http://schemas.microsoft.com/office/powerpoint/2010/main" val="11821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176860"/>
            <a:ext cx="10985810" cy="4504280"/>
          </a:xfrm>
        </p:spPr>
        <p:txBody>
          <a:bodyPr>
            <a:normAutofit/>
          </a:bodyPr>
          <a:lstStyle/>
          <a:p>
            <a:r>
              <a:rPr lang="en-US" dirty="0"/>
              <a:t>Option 2: Reduced representation</a:t>
            </a:r>
          </a:p>
          <a:p>
            <a:pPr lvl="1"/>
            <a:r>
              <a:rPr lang="en-US" dirty="0"/>
              <a:t>Most commonly RAD-seq/GBS or similar</a:t>
            </a:r>
          </a:p>
          <a:p>
            <a:pPr lvl="1"/>
            <a:r>
              <a:rPr lang="en-US" dirty="0"/>
              <a:t>Still must generate a pseudo reference genome</a:t>
            </a:r>
          </a:p>
          <a:p>
            <a:pPr lvl="2"/>
            <a:r>
              <a:rPr lang="en-US" dirty="0"/>
              <a:t>Stacks, </a:t>
            </a:r>
            <a:r>
              <a:rPr lang="en-US" dirty="0" err="1"/>
              <a:t>ipyrad</a:t>
            </a:r>
            <a:r>
              <a:rPr lang="en-US" dirty="0"/>
              <a:t>, </a:t>
            </a:r>
            <a:r>
              <a:rPr lang="en-US" dirty="0" err="1"/>
              <a:t>ddocent</a:t>
            </a:r>
            <a:r>
              <a:rPr lang="en-US" dirty="0"/>
              <a:t>, others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4FFDE-39D2-31D6-CA5E-6AD774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7" y="3277771"/>
            <a:ext cx="5647267" cy="1331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7C110-43E1-69B4-0806-10FBA50A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8" y="3282476"/>
            <a:ext cx="5177052" cy="135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A28B7-51B5-B0C6-6D64-0030C221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6" y="4870669"/>
            <a:ext cx="4715933" cy="1850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2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6F3A-2506-62F2-14D2-FB292B0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779" y="-23418"/>
            <a:ext cx="6942221" cy="1325563"/>
          </a:xfrm>
        </p:spPr>
        <p:txBody>
          <a:bodyPr/>
          <a:lstStyle/>
          <a:p>
            <a:r>
              <a:rPr lang="en-US" dirty="0"/>
              <a:t>pipeline for de novo rad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411F-A80C-33EC-51F0-C68672B0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5" y="2353720"/>
            <a:ext cx="6810732" cy="4504280"/>
          </a:xfrm>
        </p:spPr>
        <p:txBody>
          <a:bodyPr/>
          <a:lstStyle/>
          <a:p>
            <a:r>
              <a:rPr lang="en-US" dirty="0"/>
              <a:t>Most popular method, good for within species comparisons</a:t>
            </a:r>
          </a:p>
          <a:p>
            <a:r>
              <a:rPr lang="en-US" dirty="0"/>
              <a:t>Clustering by similarity:</a:t>
            </a:r>
          </a:p>
          <a:p>
            <a:pPr lvl="1"/>
            <a:r>
              <a:rPr lang="en-US" dirty="0"/>
              <a:t>Need to decide:</a:t>
            </a:r>
          </a:p>
          <a:p>
            <a:pPr lvl="2"/>
            <a:r>
              <a:rPr lang="en-US" dirty="0"/>
              <a:t>Minimum depth for a stack</a:t>
            </a:r>
          </a:p>
          <a:p>
            <a:pPr lvl="2"/>
            <a:r>
              <a:rPr lang="en-US" dirty="0"/>
              <a:t># of mismatches to allow when making a stack</a:t>
            </a:r>
          </a:p>
          <a:p>
            <a:pPr lvl="3"/>
            <a:r>
              <a:rPr lang="en-US" dirty="0"/>
              <a:t>Allow for genetic variation</a:t>
            </a:r>
          </a:p>
          <a:p>
            <a:pPr lvl="3"/>
            <a:r>
              <a:rPr lang="en-US" dirty="0"/>
              <a:t>But not merge different genomic regions</a:t>
            </a:r>
          </a:p>
          <a:p>
            <a:pPr lvl="2"/>
            <a:endParaRPr lang="en-US" dirty="0"/>
          </a:p>
          <a:p>
            <a:r>
              <a:rPr lang="en-US" dirty="0"/>
              <a:t>Harder than it seems…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F883B-4310-B8F8-5761-CC1A4B9E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57" y="3169897"/>
            <a:ext cx="4437797" cy="9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cks: Stacks: Parameter Tutorial">
            <a:extLst>
              <a:ext uri="{FF2B5EF4-FFF2-40B4-BE49-F238E27FC236}">
                <a16:creationId xmlns:a16="http://schemas.microsoft.com/office/drawing/2014/main" id="{685E95C6-FA69-4136-D207-FCB06B365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804748" y="1598464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tacks: Stacks: Parameter Tutorial">
            <a:extLst>
              <a:ext uri="{FF2B5EF4-FFF2-40B4-BE49-F238E27FC236}">
                <a16:creationId xmlns:a16="http://schemas.microsoft.com/office/drawing/2014/main" id="{10FFF8A4-653D-7943-CEC3-669D07FB3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8"/>
          <a:stretch/>
        </p:blipFill>
        <p:spPr bwMode="auto">
          <a:xfrm>
            <a:off x="6804746" y="4313112"/>
            <a:ext cx="5164617" cy="15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AF16B-11ED-2358-90BD-B48D661A5950}"/>
              </a:ext>
            </a:extLst>
          </p:cNvPr>
          <p:cNvSpPr txBox="1"/>
          <p:nvPr/>
        </p:nvSpPr>
        <p:spPr>
          <a:xfrm>
            <a:off x="8245230" y="6472125"/>
            <a:ext cx="3832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catchenlab.life.illinois.edu</a:t>
            </a:r>
            <a:r>
              <a:rPr lang="en-US" sz="1400" dirty="0"/>
              <a:t>/stacks/manual/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19A7E-73A3-B5ED-6CF2-1F08DF0D4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5"/>
          <a:stretch/>
        </p:blipFill>
        <p:spPr>
          <a:xfrm>
            <a:off x="787428" y="157056"/>
            <a:ext cx="3808473" cy="19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42535</TotalTime>
  <Words>1097</Words>
  <Application>Microsoft Macintosh PowerPoint</Application>
  <PresentationFormat>Widescreen</PresentationFormat>
  <Paragraphs>241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DEJAVU SANS MONO FOR POWERLINE</vt:lpstr>
      <vt:lpstr>DEJAVU SANS MONO FOR POWERLINE</vt:lpstr>
      <vt:lpstr>MJXc-TeX-main-R</vt:lpstr>
      <vt:lpstr>MJXc-TeX-math-I</vt:lpstr>
      <vt:lpstr>Office Theme</vt:lpstr>
      <vt:lpstr>Short lectures</vt:lpstr>
      <vt:lpstr>Short Lecture: Alignment, reference genomes, denovo assemblies, stacks</vt:lpstr>
      <vt:lpstr>Blast</vt:lpstr>
      <vt:lpstr>Short read aligners</vt:lpstr>
      <vt:lpstr>Short read aligners</vt:lpstr>
      <vt:lpstr>Short read aligners</vt:lpstr>
      <vt:lpstr>What if I don’t have a genome?</vt:lpstr>
      <vt:lpstr>What if I don’t have a genome?</vt:lpstr>
      <vt:lpstr>pipeline for de novo rad assembly</vt:lpstr>
      <vt:lpstr>  Short Lecture:  Mapping results, PCR duplicates Properly paired multi-mapping</vt:lpstr>
      <vt:lpstr>Alignment types</vt:lpstr>
      <vt:lpstr>Alignment types</vt:lpstr>
      <vt:lpstr>Alignment types</vt:lpstr>
      <vt:lpstr>Alignment types</vt:lpstr>
      <vt:lpstr>Alignment types</vt:lpstr>
      <vt:lpstr>PowerPoint Presentation</vt:lpstr>
      <vt:lpstr>PowerPoint Presentation</vt:lpstr>
      <vt:lpstr>PowerPoint Presentation</vt:lpstr>
      <vt:lpstr>Short Lecture:  Variant calling</vt:lpstr>
      <vt:lpstr>PowerPoint Presentation</vt:lpstr>
      <vt:lpstr>Genotype likelihood</vt:lpstr>
      <vt:lpstr>PowerPoint Presentation</vt:lpstr>
      <vt:lpstr>PowerPoint Presentation</vt:lpstr>
      <vt:lpstr>Short Lecture: Selection Scans</vt:lpstr>
      <vt:lpstr>PowerPoint Presentation</vt:lpstr>
      <vt:lpstr>PowerPoint Presentation</vt:lpstr>
      <vt:lpstr>PowerPoint Presentation</vt:lpstr>
      <vt:lpstr>Detecting outlier regions</vt:lpstr>
      <vt:lpstr>Detecting outlier regions</vt:lpstr>
      <vt:lpstr>Detecting outlier regions</vt:lpstr>
      <vt:lpstr>PowerPoint Presentation</vt:lpstr>
      <vt:lpstr>Gene environment associations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lectures</dc:title>
  <dc:creator>Reid Brennan</dc:creator>
  <cp:lastModifiedBy>Reid Brennan</cp:lastModifiedBy>
  <cp:revision>72</cp:revision>
  <dcterms:created xsi:type="dcterms:W3CDTF">2023-03-17T08:38:03Z</dcterms:created>
  <dcterms:modified xsi:type="dcterms:W3CDTF">2024-04-10T13:16:20Z</dcterms:modified>
</cp:coreProperties>
</file>